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384" r:id="rId5"/>
    <p:sldId id="395" r:id="rId6"/>
    <p:sldId id="394" r:id="rId7"/>
    <p:sldId id="392" r:id="rId8"/>
    <p:sldId id="391" r:id="rId9"/>
    <p:sldId id="385" r:id="rId10"/>
    <p:sldId id="373" r:id="rId11"/>
    <p:sldId id="375" r:id="rId12"/>
    <p:sldId id="361" r:id="rId13"/>
    <p:sldId id="377" r:id="rId14"/>
    <p:sldId id="393" r:id="rId15"/>
    <p:sldId id="379" r:id="rId16"/>
    <p:sldId id="380" r:id="rId17"/>
    <p:sldId id="381" r:id="rId18"/>
    <p:sldId id="388" r:id="rId19"/>
    <p:sldId id="389" r:id="rId20"/>
    <p:sldId id="3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611"/>
    <a:srgbClr val="FF7C80"/>
    <a:srgbClr val="E32526"/>
    <a:srgbClr val="AB9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D15F3-D7F5-4252-BA16-8278E3AC341E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34115-B7DA-4A75-BB50-944F590FD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36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6">
            <a:extLst>
              <a:ext uri="{FF2B5EF4-FFF2-40B4-BE49-F238E27FC236}">
                <a16:creationId xmlns:a16="http://schemas.microsoft.com/office/drawing/2014/main" id="{CCE26FB3-E067-4D63-9A48-B993BBE9C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3A18F-C575-48A4-A3D1-6D8075C7A6C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FB25B18-446D-42C4-9F65-3784085030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6" name="Segnaposto note 2">
            <a:extLst>
              <a:ext uri="{FF2B5EF4-FFF2-40B4-BE49-F238E27FC236}">
                <a16:creationId xmlns:a16="http://schemas.microsoft.com/office/drawing/2014/main" id="{B35A1E0C-0526-422B-B48C-2696F99271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6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6">
            <a:extLst>
              <a:ext uri="{FF2B5EF4-FFF2-40B4-BE49-F238E27FC236}">
                <a16:creationId xmlns:a16="http://schemas.microsoft.com/office/drawing/2014/main" id="{D4D2D7B1-047B-4796-B82A-9C72B76DC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218AE0-F0AF-4B38-91AE-358470CA6F2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A97A71-7409-4D95-9E93-ACEE2224C1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8" name="Segnaposto note 2">
            <a:extLst>
              <a:ext uri="{FF2B5EF4-FFF2-40B4-BE49-F238E27FC236}">
                <a16:creationId xmlns:a16="http://schemas.microsoft.com/office/drawing/2014/main" id="{50418EAC-DD96-4EDC-8FC9-4355DEBDD4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2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6">
            <a:extLst>
              <a:ext uri="{FF2B5EF4-FFF2-40B4-BE49-F238E27FC236}">
                <a16:creationId xmlns:a16="http://schemas.microsoft.com/office/drawing/2014/main" id="{676F3AC5-6DC7-4D91-8647-9F4C2ABDF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03137-E9A3-4212-ACA9-5F7524B8503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26F4B8D-16FC-44FA-96F0-8DF93523F9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6" name="Segnaposto note 2">
            <a:extLst>
              <a:ext uri="{FF2B5EF4-FFF2-40B4-BE49-F238E27FC236}">
                <a16:creationId xmlns:a16="http://schemas.microsoft.com/office/drawing/2014/main" id="{DAD6397F-D43C-4FBF-AF8A-0AD06A286F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4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6">
            <a:extLst>
              <a:ext uri="{FF2B5EF4-FFF2-40B4-BE49-F238E27FC236}">
                <a16:creationId xmlns:a16="http://schemas.microsoft.com/office/drawing/2014/main" id="{F2BA8879-BB49-4A31-9DA1-94E7FB562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8BE56-3EDB-4BCC-9139-FEB0FE6978D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086794D-85AA-437A-BF16-AFC621E201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4" name="Segnaposto note 2">
            <a:extLst>
              <a:ext uri="{FF2B5EF4-FFF2-40B4-BE49-F238E27FC236}">
                <a16:creationId xmlns:a16="http://schemas.microsoft.com/office/drawing/2014/main" id="{C07D1CFF-7F86-4C76-A81A-747070277A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6">
            <a:extLst>
              <a:ext uri="{FF2B5EF4-FFF2-40B4-BE49-F238E27FC236}">
                <a16:creationId xmlns:a16="http://schemas.microsoft.com/office/drawing/2014/main" id="{CC4775F0-7F64-44E9-B0D5-D2AF6474E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373DC-E3C3-4594-9297-1A3C0F8B155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5736E47-379A-4AB6-ABD2-C30F276EAE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2" name="Segnaposto note 2">
            <a:extLst>
              <a:ext uri="{FF2B5EF4-FFF2-40B4-BE49-F238E27FC236}">
                <a16:creationId xmlns:a16="http://schemas.microsoft.com/office/drawing/2014/main" id="{D3B11131-E9FA-4EA1-82A7-B9E3BE5FE2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18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6">
            <a:extLst>
              <a:ext uri="{FF2B5EF4-FFF2-40B4-BE49-F238E27FC236}">
                <a16:creationId xmlns:a16="http://schemas.microsoft.com/office/drawing/2014/main" id="{9A61CC67-94DE-419E-8A19-ED4CA0CE4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4F5EE-73B0-4785-AA85-6C1C21E0BCA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0F66BFF-30E8-4500-A999-08F3146163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5060" name="Segnaposto note 2">
            <a:extLst>
              <a:ext uri="{FF2B5EF4-FFF2-40B4-BE49-F238E27FC236}">
                <a16:creationId xmlns:a16="http://schemas.microsoft.com/office/drawing/2014/main" id="{0166B170-9EC5-41D7-96AA-78E8A42CB5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2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6">
            <a:extLst>
              <a:ext uri="{FF2B5EF4-FFF2-40B4-BE49-F238E27FC236}">
                <a16:creationId xmlns:a16="http://schemas.microsoft.com/office/drawing/2014/main" id="{CE28F189-AAC5-43D5-A085-881B56FB5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42881-EF75-4927-BCA4-CE7E34A8369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529EBD5-913D-4B48-8541-1A595954BF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4" name="Segnaposto note 2">
            <a:extLst>
              <a:ext uri="{FF2B5EF4-FFF2-40B4-BE49-F238E27FC236}">
                <a16:creationId xmlns:a16="http://schemas.microsoft.com/office/drawing/2014/main" id="{39A6090C-9542-470A-A1C6-4A4B2659C5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9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6">
            <a:extLst>
              <a:ext uri="{FF2B5EF4-FFF2-40B4-BE49-F238E27FC236}">
                <a16:creationId xmlns:a16="http://schemas.microsoft.com/office/drawing/2014/main" id="{47BCB6D7-EFE3-4141-88C8-15FB9251D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1566CE-88B1-497D-8A68-429F8E475B1F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7735820-53DE-4E99-ADE2-C7DD7C2E67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2" name="Segnaposto note 2">
            <a:extLst>
              <a:ext uri="{FF2B5EF4-FFF2-40B4-BE49-F238E27FC236}">
                <a16:creationId xmlns:a16="http://schemas.microsoft.com/office/drawing/2014/main" id="{7CABFCF2-C39A-4EE7-B512-DE4FDAFE6C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4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6">
            <a:extLst>
              <a:ext uri="{FF2B5EF4-FFF2-40B4-BE49-F238E27FC236}">
                <a16:creationId xmlns:a16="http://schemas.microsoft.com/office/drawing/2014/main" id="{76DB565F-C855-4289-B8F8-9B47A487A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7E8D8-4B93-40F9-985C-2D949C9B86C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CBC5059-5576-4D15-B311-EA61CE099E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80" name="Segnaposto note 2">
            <a:extLst>
              <a:ext uri="{FF2B5EF4-FFF2-40B4-BE49-F238E27FC236}">
                <a16:creationId xmlns:a16="http://schemas.microsoft.com/office/drawing/2014/main" id="{C7A56485-7408-44F5-8FA4-3A2FDEAD12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4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6">
            <a:extLst>
              <a:ext uri="{FF2B5EF4-FFF2-40B4-BE49-F238E27FC236}">
                <a16:creationId xmlns:a16="http://schemas.microsoft.com/office/drawing/2014/main" id="{D81639C7-E9E5-4979-9DB5-F594984B1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AB6DD-437B-4702-8826-BE6FFDFA1D8C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FC123B5-E3AF-4BCA-9982-2F088C87E5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8" name="Segnaposto note 2">
            <a:extLst>
              <a:ext uri="{FF2B5EF4-FFF2-40B4-BE49-F238E27FC236}">
                <a16:creationId xmlns:a16="http://schemas.microsoft.com/office/drawing/2014/main" id="{8867F318-A07E-479E-8F8F-C7927D4525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8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6">
            <a:extLst>
              <a:ext uri="{FF2B5EF4-FFF2-40B4-BE49-F238E27FC236}">
                <a16:creationId xmlns:a16="http://schemas.microsoft.com/office/drawing/2014/main" id="{4EA9DABA-3C0A-4BE7-B9E7-6295BD4A6F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6CE2D-150C-47F6-9D01-A252A3231E0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B050F50-0542-44D5-B191-908D47F445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6" name="Segnaposto note 2">
            <a:extLst>
              <a:ext uri="{FF2B5EF4-FFF2-40B4-BE49-F238E27FC236}">
                <a16:creationId xmlns:a16="http://schemas.microsoft.com/office/drawing/2014/main" id="{D2A28781-09A3-493D-98F3-C3FE301969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9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6">
            <a:extLst>
              <a:ext uri="{FF2B5EF4-FFF2-40B4-BE49-F238E27FC236}">
                <a16:creationId xmlns:a16="http://schemas.microsoft.com/office/drawing/2014/main" id="{5A55EE9B-8FFE-44C7-8E52-08438479F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63EC6-04C2-4E82-94F2-353B2775B263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55C9C8-966C-4DA8-9D5B-ED9EB86BE5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4" name="Segnaposto note 2">
            <a:extLst>
              <a:ext uri="{FF2B5EF4-FFF2-40B4-BE49-F238E27FC236}">
                <a16:creationId xmlns:a16="http://schemas.microsoft.com/office/drawing/2014/main" id="{FBF07720-F903-480D-A068-8BB0A5591E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8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6">
            <a:extLst>
              <a:ext uri="{FF2B5EF4-FFF2-40B4-BE49-F238E27FC236}">
                <a16:creationId xmlns:a16="http://schemas.microsoft.com/office/drawing/2014/main" id="{5A55EE9B-8FFE-44C7-8E52-08438479F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63EC6-04C2-4E82-94F2-353B2775B263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55C9C8-966C-4DA8-9D5B-ED9EB86BE5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4" name="Segnaposto note 2">
            <a:extLst>
              <a:ext uri="{FF2B5EF4-FFF2-40B4-BE49-F238E27FC236}">
                <a16:creationId xmlns:a16="http://schemas.microsoft.com/office/drawing/2014/main" id="{FBF07720-F903-480D-A068-8BB0A5591E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0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6">
            <a:extLst>
              <a:ext uri="{FF2B5EF4-FFF2-40B4-BE49-F238E27FC236}">
                <a16:creationId xmlns:a16="http://schemas.microsoft.com/office/drawing/2014/main" id="{3050C34F-335C-4F4A-A483-CC4D7DBD6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64F16-9A7D-4D54-9406-D4A0103D48F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F9E951-201C-47E1-8523-2FCE15C6CF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20" name="Segnaposto note 2">
            <a:extLst>
              <a:ext uri="{FF2B5EF4-FFF2-40B4-BE49-F238E27FC236}">
                <a16:creationId xmlns:a16="http://schemas.microsoft.com/office/drawing/2014/main" id="{C65402C2-C1CA-458B-8C6C-A25B66959E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de-DE" altLang="it-IT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7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C5F4-7F1A-48F6-A7BF-B5A7B7411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1F6D2-E73F-4896-8F85-D96129E23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705E0-7D5D-4910-8453-A7964645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E9DA-E89B-468F-91D2-D3CC75A6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85333-8028-48CD-B685-469AF696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35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6151-F200-4262-8389-462308B3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45219-210F-4C67-BADD-55812A0AB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4DCDF-520B-4037-A540-A9404056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195B2-DCE1-485A-984E-0F498A79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5B63C-A451-4C11-9EF9-91F20490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75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9228C-5598-4533-ABB6-59C501764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D093E-FF8D-45F3-98C2-165DA233F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C87A-6C66-4875-99CE-D6076AD0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1564B-8338-4080-8850-6F36C7D0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064C5-2B62-4AE3-A39D-0323A26A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18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>
            <a:extLst>
              <a:ext uri="{FF2B5EF4-FFF2-40B4-BE49-F238E27FC236}">
                <a16:creationId xmlns:a16="http://schemas.microsoft.com/office/drawing/2014/main" id="{6141FFB2-EAE9-4DA6-8DAF-847B0E27E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CA9629D9-2B17-49B0-8EDF-B97CB019B3B9}"/>
              </a:ext>
            </a:extLst>
          </p:cNvPr>
          <p:cNvCxnSpPr/>
          <p:nvPr/>
        </p:nvCxnSpPr>
        <p:spPr>
          <a:xfrm>
            <a:off x="2693761" y="3470764"/>
            <a:ext cx="6816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3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FD7E304-5599-488E-ABDF-45A07878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87040" y="5054931"/>
            <a:ext cx="898560" cy="2793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A15B17-F572-4F24-8902-106264A1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3201" y="5054931"/>
            <a:ext cx="5418240" cy="2793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A9A537-69A7-46AB-8424-7D9551AC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280" y="5054931"/>
            <a:ext cx="551041" cy="2793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630C-DC18-4E4D-BC06-C6A7DE9454C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271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D8035719-A8ED-4FF1-A69C-ECCA2C38DAE6}"/>
              </a:ext>
            </a:extLst>
          </p:cNvPr>
          <p:cNvCxnSpPr/>
          <p:nvPr/>
        </p:nvCxnSpPr>
        <p:spPr>
          <a:xfrm>
            <a:off x="1704960" y="2354648"/>
            <a:ext cx="87936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685D1-6CE6-4B6B-9DEA-4FDF37C2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3662D-B804-4138-94D8-2F4868C5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D719C-E5BD-4A91-823D-A289F53D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5AAF-760B-48B2-BA71-1D665A97EF6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105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>
            <a:extLst>
              <a:ext uri="{FF2B5EF4-FFF2-40B4-BE49-F238E27FC236}">
                <a16:creationId xmlns:a16="http://schemas.microsoft.com/office/drawing/2014/main" id="{7AC359AB-AA12-473F-A0FC-FA5117943D2E}"/>
              </a:ext>
            </a:extLst>
          </p:cNvPr>
          <p:cNvCxnSpPr/>
          <p:nvPr/>
        </p:nvCxnSpPr>
        <p:spPr>
          <a:xfrm>
            <a:off x="1704960" y="3598938"/>
            <a:ext cx="87936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7CA2AB-B4C3-4B4D-AB7C-3BE9BC27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003D8E-7EC0-40A8-918C-6E44C4DB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D7058B-5654-41E1-834C-2530E870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5DF0-9C00-45F5-AF1A-59A37E1BDD3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179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252586-EAA0-4BF0-92E7-B2B9FACA2BA1}"/>
              </a:ext>
            </a:extLst>
          </p:cNvPr>
          <p:cNvCxnSpPr/>
          <p:nvPr/>
        </p:nvCxnSpPr>
        <p:spPr>
          <a:xfrm>
            <a:off x="1704960" y="2356087"/>
            <a:ext cx="87936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2768" y="2487168"/>
            <a:ext cx="4450080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7" y="2487168"/>
            <a:ext cx="4450080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EACDD0D-65EC-4064-9599-B236B383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3B1E4F-7F52-4A6F-875B-FAB38AAD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A914B1E-EF03-439B-8CCD-FB3CD9ED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4560-E64B-4B4D-AE38-CFC12E5153B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272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>
            <a:extLst>
              <a:ext uri="{FF2B5EF4-FFF2-40B4-BE49-F238E27FC236}">
                <a16:creationId xmlns:a16="http://schemas.microsoft.com/office/drawing/2014/main" id="{0F8F0C74-FC1E-46E8-A576-8A551D97DA2B}"/>
              </a:ext>
            </a:extLst>
          </p:cNvPr>
          <p:cNvCxnSpPr/>
          <p:nvPr/>
        </p:nvCxnSpPr>
        <p:spPr>
          <a:xfrm>
            <a:off x="1704960" y="2354648"/>
            <a:ext cx="87936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2"/>
            <a:ext cx="4450080" cy="270662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2"/>
            <a:ext cx="4450080" cy="270662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BAE9F73-03E5-431D-B50C-A5FE780E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C836716D-9DF4-42E5-9533-BCF290CC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0F7BC8E-0058-4EEF-A9BB-4B5FAC04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1155-EAF0-40E4-BDFB-A1CA423A2D1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465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FB01B540-B199-44F9-9BFC-8F0358B5872B}"/>
              </a:ext>
            </a:extLst>
          </p:cNvPr>
          <p:cNvCxnSpPr/>
          <p:nvPr/>
        </p:nvCxnSpPr>
        <p:spPr>
          <a:xfrm>
            <a:off x="1704960" y="2354648"/>
            <a:ext cx="87936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7"/>
            <a:ext cx="9064980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B7E2BB6-BB95-4DCE-833B-D3C20A18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3B5D13F-2D6C-4CC1-AFE7-1FD4848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636CF72-DFF5-413F-98B3-2354B269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7068-898E-4376-BC3E-C7B5062E4E5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117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521488-C49F-4E30-9D41-26A363ED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DA5A34-EEF0-4DB1-9724-E9B4AE0E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9D85CA-28CC-459A-9BD2-EECB7A8B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3808-3B6B-4A38-810A-4DF46A9BC9D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530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D3589163-7FAF-4A83-9AC5-A171FC6BF42F}"/>
              </a:ext>
            </a:extLst>
          </p:cNvPr>
          <p:cNvCxnSpPr/>
          <p:nvPr/>
        </p:nvCxnSpPr>
        <p:spPr>
          <a:xfrm>
            <a:off x="1704960" y="2911986"/>
            <a:ext cx="31104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5"/>
            <a:ext cx="3382398" cy="1371600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6"/>
            <a:ext cx="3382398" cy="243840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3C9D60C-273B-4B52-BA2A-803B81B6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BD9FACB-3664-4626-8672-0EB4391D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3EAA404-AE53-42CD-A893-5CA1BF50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2B20-1630-4B03-9BF8-73AF31F471F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646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0C5D-2DC4-435D-A1FD-053A8B68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5602-DC2E-4A66-B26C-F047CFCB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AD48-B257-4A52-8166-3E8CC095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53B9E-E4C1-43EA-806C-3C80744B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5886F-FAD2-4FCD-9B15-C206695F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78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1883833"/>
            <a:ext cx="4842935" cy="1371600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3" indent="0">
              <a:buNone/>
              <a:defRPr sz="1600"/>
            </a:lvl2pPr>
            <a:lvl3pPr marL="914406" indent="0">
              <a:buNone/>
              <a:defRPr sz="16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  <a:lvl6pPr marL="2286015" indent="0">
              <a:buNone/>
              <a:defRPr sz="1600"/>
            </a:lvl6pPr>
            <a:lvl7pPr marL="2743218" indent="0">
              <a:buNone/>
              <a:defRPr sz="1600"/>
            </a:lvl7pPr>
            <a:lvl8pPr marL="3200421" indent="0">
              <a:buNone/>
              <a:defRPr sz="1600"/>
            </a:lvl8pPr>
            <a:lvl9pPr marL="3657624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3255432"/>
            <a:ext cx="4842934" cy="182880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1C9250-340A-4FC4-9FA5-947F2045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6CB9F6-7048-443F-92BF-E8B7D436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3498BA-B07B-4256-BC86-7ACB7AE6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2179-F192-40C3-BB6C-EA39310888E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239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4815415"/>
            <a:ext cx="9064979" cy="56673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3" indent="0">
              <a:buNone/>
              <a:defRPr sz="1600"/>
            </a:lvl2pPr>
            <a:lvl3pPr marL="914406" indent="0">
              <a:buNone/>
              <a:defRPr sz="16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  <a:lvl6pPr marL="2286015" indent="0">
              <a:buNone/>
              <a:defRPr sz="1600"/>
            </a:lvl6pPr>
            <a:lvl7pPr marL="2743218" indent="0">
              <a:buNone/>
              <a:defRPr sz="1600"/>
            </a:lvl7pPr>
            <a:lvl8pPr marL="3200421" indent="0">
              <a:buNone/>
              <a:defRPr sz="1600"/>
            </a:lvl8pPr>
            <a:lvl9pPr marL="3657624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5382153"/>
            <a:ext cx="9064979" cy="49371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E64153-0FB1-4B51-835D-1BEE0D95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52B04A-C3FE-4566-B882-EE95143A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F5DDF-A8D5-4B92-8E5C-F330841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C2DF-B052-440A-A533-E33192D7207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39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66FB7D0D-353A-441E-AF68-33C9A6B5BA34}"/>
              </a:ext>
            </a:extLst>
          </p:cNvPr>
          <p:cNvCxnSpPr/>
          <p:nvPr/>
        </p:nvCxnSpPr>
        <p:spPr>
          <a:xfrm>
            <a:off x="1704960" y="4140435"/>
            <a:ext cx="8808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06874"/>
            <a:ext cx="9064979" cy="3097860"/>
          </a:xfrm>
        </p:spPr>
        <p:txBody>
          <a:bodyPr/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3" y="4275666"/>
            <a:ext cx="9064981" cy="1600202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C12443-A2F3-4DF7-B9C4-661825F9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FFA647-60E1-4D00-959E-437DBFB0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2C4BF-C245-4446-80B0-46B1F362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DE4E-DAC6-41EC-BFD1-3769FA88750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6633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618AE893-72C1-4F4D-A279-A87DC8FEDABD}"/>
              </a:ext>
            </a:extLst>
          </p:cNvPr>
          <p:cNvSpPr txBox="1"/>
          <p:nvPr/>
        </p:nvSpPr>
        <p:spPr>
          <a:xfrm>
            <a:off x="1132801" y="905856"/>
            <a:ext cx="610560" cy="584701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BE852EA-C3DF-41D2-87A5-18CC7762A208}"/>
              </a:ext>
            </a:extLst>
          </p:cNvPr>
          <p:cNvSpPr txBox="1"/>
          <p:nvPr/>
        </p:nvSpPr>
        <p:spPr>
          <a:xfrm>
            <a:off x="10177921" y="2828458"/>
            <a:ext cx="610560" cy="584701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”</a:t>
            </a: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3043FE1E-863F-49C5-ACBE-FBC329DB3DFE}"/>
              </a:ext>
            </a:extLst>
          </p:cNvPr>
          <p:cNvCxnSpPr/>
          <p:nvPr/>
        </p:nvCxnSpPr>
        <p:spPr>
          <a:xfrm>
            <a:off x="1704960" y="4140435"/>
            <a:ext cx="87936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2" y="982132"/>
            <a:ext cx="8533666" cy="2370668"/>
          </a:xfrm>
        </p:spPr>
        <p:txBody>
          <a:bodyPr/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5" cy="651933"/>
          </a:xfrm>
        </p:spPr>
        <p:txBody>
          <a:bodyPr anchor="ctr"/>
          <a:lstStyle>
            <a:lvl1pPr marL="0" indent="0" algn="r">
              <a:buFontTx/>
              <a:buNone/>
              <a:defRPr sz="1800"/>
            </a:lvl1pPr>
            <a:lvl2pPr marL="457203" indent="0">
              <a:buFontTx/>
              <a:buNone/>
              <a:defRPr/>
            </a:lvl2pPr>
            <a:lvl3pPr marL="914406" indent="0">
              <a:buFontTx/>
              <a:buNone/>
              <a:defRPr/>
            </a:lvl3pPr>
            <a:lvl4pPr marL="1371609" indent="0">
              <a:buFontTx/>
              <a:buNone/>
              <a:defRPr/>
            </a:lvl4pPr>
            <a:lvl5pPr marL="1828812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0" y="4343401"/>
            <a:ext cx="9064985" cy="153246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171526-FEEB-4BB5-BE80-471047D2B0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E73B098-E917-428D-97DA-97DCDF2191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07CA59-EAC9-4ADD-8A85-373BBF9B33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8985-4C16-43AD-B84C-58263ADE6C5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759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60" y="3308581"/>
            <a:ext cx="9064970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4777381"/>
            <a:ext cx="9064974" cy="860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7D6C-E42B-4551-B5A1-0C2031D5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3530-CAAB-4E32-9F8D-5DA91AA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38379-E533-4700-B641-D88BE2BE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B88C-5FE6-4073-A99B-CA0189DC48D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0080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1FBA8F75-D261-4E5B-AAA6-6590889190B5}"/>
              </a:ext>
            </a:extLst>
          </p:cNvPr>
          <p:cNvSpPr txBox="1"/>
          <p:nvPr/>
        </p:nvSpPr>
        <p:spPr>
          <a:xfrm>
            <a:off x="1171200" y="897215"/>
            <a:ext cx="608641" cy="584701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F8B13548-2E45-4426-B52F-0B67F26B4456}"/>
              </a:ext>
            </a:extLst>
          </p:cNvPr>
          <p:cNvSpPr txBox="1"/>
          <p:nvPr/>
        </p:nvSpPr>
        <p:spPr>
          <a:xfrm>
            <a:off x="10199041" y="2608115"/>
            <a:ext cx="610560" cy="584701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DD4C0DF3-5795-47C6-88EC-990BBF629DF1}"/>
              </a:ext>
            </a:extLst>
          </p:cNvPr>
          <p:cNvCxnSpPr/>
          <p:nvPr/>
        </p:nvCxnSpPr>
        <p:spPr>
          <a:xfrm>
            <a:off x="1704960" y="3429000"/>
            <a:ext cx="87936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/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7" y="3639312"/>
            <a:ext cx="9064974" cy="8869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3" y="4529667"/>
            <a:ext cx="9064981" cy="13462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561057-7517-4EC5-A947-9381BADE0E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79B19FD-D3BB-4945-9C40-E6C50FF0F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09E064-363E-49A3-BED9-ED9591C511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B261-FF3C-420B-A680-EF1832C7D49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4801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5F44C254-A5F0-47C4-AFDE-C48C47C11A59}"/>
              </a:ext>
            </a:extLst>
          </p:cNvPr>
          <p:cNvCxnSpPr/>
          <p:nvPr/>
        </p:nvCxnSpPr>
        <p:spPr>
          <a:xfrm>
            <a:off x="1704960" y="3429000"/>
            <a:ext cx="8808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/>
          <a:lstStyle>
            <a:lvl1pPr>
              <a:defRPr lang="en-US" sz="3200" b="0" dirty="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569157" y="3566160"/>
            <a:ext cx="9064974" cy="90525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470401"/>
            <a:ext cx="9064979" cy="1405467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97DD3C1-69F8-4A48-BF97-2DFC912082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201AE-158B-49CE-8721-5BA68DD0D3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68BF0B-4011-4D80-B770-EF8394ED0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E098-575B-4C74-BB65-935AC4B7337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7079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002B2B92-6E1C-4001-AE22-CBFDB692A0FD}"/>
              </a:ext>
            </a:extLst>
          </p:cNvPr>
          <p:cNvCxnSpPr/>
          <p:nvPr/>
        </p:nvCxnSpPr>
        <p:spPr>
          <a:xfrm>
            <a:off x="1704960" y="2354648"/>
            <a:ext cx="8808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3" y="2490135"/>
            <a:ext cx="9064981" cy="33857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8A592D-A591-4C3A-BE27-967ECC67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5EA424-6E8C-4A89-81A3-5EE6F6E9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CDF9D0-6166-49FF-8E29-E7618063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2B1E-8DC9-479D-96FE-CD159F35F04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6518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A6DBAF63-618B-432A-8D74-7F70B738DB4A}"/>
              </a:ext>
            </a:extLst>
          </p:cNvPr>
          <p:cNvCxnSpPr/>
          <p:nvPr/>
        </p:nvCxnSpPr>
        <p:spPr>
          <a:xfrm>
            <a:off x="8327041" y="907296"/>
            <a:ext cx="0" cy="4968522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FC48B0-6AC5-458E-942A-44BC8872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FE2D76-7257-491C-B7D3-D773247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5438F9-FF52-41E8-AF63-0EBC7AB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FD5F-032F-498B-B66E-1AEDEC7345D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607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32B3-B01C-4320-A670-420181FB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D066F-827A-46B5-8D5B-2AFB55C45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8F61-1AED-4685-8A40-9E146022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20A3-3913-448F-95ED-E54C31E1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2E831-E148-4309-A562-1B4BE78B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70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8DE9-1A67-4460-A58F-B9BCFDCF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8D8D-B778-4422-93BD-F989C24B6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E9993-7AE0-4636-ADD7-481631B73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6607E-858E-4DF5-BDC5-0E340B13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21161-72F0-4DB7-9343-54279992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DA36D-F51F-4BB4-B73F-6AC409A3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65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F292-1F7B-4620-91A0-54F043B7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3EEED-D210-4D6D-9681-B25AD582B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654FE-4B22-4F20-9788-CCBC555A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082E9F-E2A2-4034-9EE7-8C7A8868E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B99DE-C0FF-480F-88F9-224655702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AB72B-18DD-4FFF-B146-82748F8F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D078B-6EA6-4A4E-A563-7D409F7B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C9D02-F9F7-4217-B220-218F4C83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03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9F77-05A0-406F-9017-662EB42A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F227F-8927-4496-A8BB-6B232F66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93820-E833-4C06-A915-5E9C54B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B2E71-2D94-4133-BFFD-DCF84A6F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B8516-F288-4411-80D5-61A0A646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B9F0B-DEB8-4269-AB67-66604F56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388D7-6588-4D0E-86D3-183A3559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7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E6B8-C1C2-4288-8D63-AA6861D1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8A4FD-3719-435A-9741-942F9C88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FBDAB-4764-4189-9AE3-519AEDB5C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37610-8CB8-4C42-B9AF-C15FE186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6217D-246E-4E68-A965-7D611D81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463EF-E873-440E-86DE-774FEAB9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84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C7AB-E543-40AE-8C7C-AC319939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71FD7-0B6D-4437-B1F9-4A13CB484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5A887-53CF-482C-924E-9CFF65639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0582F-F0F4-4A7F-AE48-3207A68F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DEE2F-E70B-469A-8A02-D0CAA678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9B19C-B63E-425F-B2C8-158D467A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52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71249-0A4F-4892-99EC-3A0686C1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BFA88-AFF0-4D9A-B00A-59EFBD890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5C8A0-EDCB-4A04-8D45-0C4593262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176D-777A-4ED9-A153-73A8409ADBF8}" type="datetimeFigureOut">
              <a:rPr lang="en-CA" smtClean="0"/>
              <a:t>2018-05-15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C761D-B027-4AF2-9A9E-C0585BACA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75F22-3679-4EA4-909E-284EBC6F2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A820-2ECF-48A2-A008-55D2527930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73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>
            <a:extLst>
              <a:ext uri="{FF2B5EF4-FFF2-40B4-BE49-F238E27FC236}">
                <a16:creationId xmlns:a16="http://schemas.microsoft.com/office/drawing/2014/main" id="{A05E7349-46CE-4DF8-B32B-96CF562DA4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B06C9D7-A2B9-4DFF-A581-F2F6895551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8641" y="915936"/>
            <a:ext cx="906624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B10DFFA-0DF1-45FA-ADE0-CFFAD099FF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68641" y="2490022"/>
            <a:ext cx="9066240" cy="34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63565-079F-4FEA-A60C-A2D0337A4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4881" y="5960787"/>
            <a:ext cx="1532160" cy="279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AC496-4BC3-40AA-8319-83C19AED5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41" y="5960787"/>
            <a:ext cx="6806399" cy="279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2F539-5261-460A-A3FC-C5C0BCEB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6880" y="5960787"/>
            <a:ext cx="528001" cy="279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C256F24-A66A-4DE5-BB97-8AE5C8355F0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13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6538" rtl="0" eaLnBrk="0" fontAlgn="base" hangingPunct="0">
        <a:spcBef>
          <a:spcPct val="0"/>
        </a:spcBef>
        <a:spcAft>
          <a:spcPct val="0"/>
        </a:spcAft>
        <a:defRPr sz="3992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6538" rtl="0" eaLnBrk="0" fontAlgn="base" hangingPunct="0"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Garamond" panose="02020404030301010803" pitchFamily="18" charset="0"/>
        </a:defRPr>
      </a:lvl2pPr>
      <a:lvl3pPr algn="ctr" defTabSz="456538" rtl="0" eaLnBrk="0" fontAlgn="base" hangingPunct="0"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Garamond" panose="02020404030301010803" pitchFamily="18" charset="0"/>
        </a:defRPr>
      </a:lvl3pPr>
      <a:lvl4pPr algn="ctr" defTabSz="456538" rtl="0" eaLnBrk="0" fontAlgn="base" hangingPunct="0"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Garamond" panose="02020404030301010803" pitchFamily="18" charset="0"/>
        </a:defRPr>
      </a:lvl4pPr>
      <a:lvl5pPr algn="ctr" defTabSz="456538" rtl="0" eaLnBrk="0" fontAlgn="base" hangingPunct="0"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156" indent="-285156" algn="l" defTabSz="456538" rtl="0" eaLnBrk="0" fontAlgn="base" hangingPunct="0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359" kern="1200">
          <a:solidFill>
            <a:srgbClr val="262626"/>
          </a:solidFill>
          <a:latin typeface="+mn-lt"/>
          <a:ea typeface="+mn-ea"/>
          <a:cs typeface="+mn-cs"/>
        </a:defRPr>
      </a:lvl1pPr>
      <a:lvl2pPr marL="741693" indent="-285156" algn="l" defTabSz="456538" rtl="0" eaLnBrk="0" fontAlgn="base" hangingPunct="0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996" kern="1200">
          <a:solidFill>
            <a:srgbClr val="262626"/>
          </a:solidFill>
          <a:latin typeface="+mn-lt"/>
          <a:ea typeface="+mn-ea"/>
          <a:cs typeface="+mn-cs"/>
        </a:defRPr>
      </a:lvl2pPr>
      <a:lvl3pPr marL="1199670" indent="-285156" algn="l" defTabSz="456538" rtl="0" eaLnBrk="0" fontAlgn="base" hangingPunct="0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724" kern="1200">
          <a:solidFill>
            <a:srgbClr val="262626"/>
          </a:solidFill>
          <a:latin typeface="+mn-lt"/>
          <a:ea typeface="+mn-ea"/>
          <a:cs typeface="+mn-cs"/>
        </a:defRPr>
      </a:lvl3pPr>
      <a:lvl4pPr marL="1542433" indent="-171382" algn="l" defTabSz="456538" rtl="0" eaLnBrk="0" fontAlgn="base" hangingPunct="0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42" kern="1200">
          <a:solidFill>
            <a:srgbClr val="262626"/>
          </a:solidFill>
          <a:latin typeface="+mn-lt"/>
          <a:ea typeface="+mn-ea"/>
          <a:cs typeface="+mn-cs"/>
        </a:defRPr>
      </a:lvl4pPr>
      <a:lvl5pPr marL="1998970" indent="-171382" algn="l" defTabSz="456538" rtl="0" eaLnBrk="0" fontAlgn="base" hangingPunct="0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61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17" indent="-228602" algn="l" defTabSz="45720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19" indent="-228602" algn="l" defTabSz="45720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23" indent="-228602" algn="l" defTabSz="45720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25" indent="-228602" algn="l" defTabSz="45720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4572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CB1B-2D9B-4D97-9232-5CD6B67AC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Francesco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6FB9-4E95-469D-BDC6-5905E691D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40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4">
            <a:extLst>
              <a:ext uri="{FF2B5EF4-FFF2-40B4-BE49-F238E27FC236}">
                <a16:creationId xmlns:a16="http://schemas.microsoft.com/office/drawing/2014/main" id="{C191AC03-4F62-4FAA-A7EC-BD4C422DC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0" y="2728245"/>
            <a:ext cx="7578090" cy="140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magine 10">
            <a:extLst>
              <a:ext uri="{FF2B5EF4-FFF2-40B4-BE49-F238E27FC236}">
                <a16:creationId xmlns:a16="http://schemas.microsoft.com/office/drawing/2014/main" id="{2F4C68DE-C353-49B8-81B2-8D4F02F0C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0" y="4562399"/>
            <a:ext cx="7498080" cy="136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B71FAEF-8E22-4F75-86E5-A5225A08104B}"/>
              </a:ext>
            </a:extLst>
          </p:cNvPr>
          <p:cNvSpPr txBox="1"/>
          <p:nvPr/>
        </p:nvSpPr>
        <p:spPr>
          <a:xfrm>
            <a:off x="1893417" y="764551"/>
            <a:ext cx="9886950" cy="581211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/>
              <a:t>Our Sample: </a:t>
            </a:r>
            <a:r>
              <a:rPr lang="en-US" sz="3600" dirty="0"/>
              <a:t>Origin of Tinnitus and Age of Onset</a:t>
            </a:r>
            <a:endParaRPr lang="de-DE" sz="3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E47FE0-A491-4B98-BD21-8CB387BFAF1D}"/>
              </a:ext>
            </a:extLst>
          </p:cNvPr>
          <p:cNvSpPr txBox="1"/>
          <p:nvPr/>
        </p:nvSpPr>
        <p:spPr>
          <a:xfrm>
            <a:off x="5137825" y="2855839"/>
            <a:ext cx="812245" cy="913097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ORIGIN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0E37D0-E3A3-48DD-8077-C8909DBFF55D}"/>
              </a:ext>
            </a:extLst>
          </p:cNvPr>
          <p:cNvSpPr txBox="1"/>
          <p:nvPr/>
        </p:nvSpPr>
        <p:spPr>
          <a:xfrm>
            <a:off x="4631367" y="4624326"/>
            <a:ext cx="1565445" cy="913097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AGE OF ONSET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25607" name="CasellaDiTesto 8">
            <a:extLst>
              <a:ext uri="{FF2B5EF4-FFF2-40B4-BE49-F238E27FC236}">
                <a16:creationId xmlns:a16="http://schemas.microsoft.com/office/drawing/2014/main" id="{3FBCA43F-D677-44FB-BCC4-F07ED990B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923" y="1681618"/>
            <a:ext cx="9490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+mn-lt"/>
              </a:rPr>
              <a:t>Origin of tinnitus can be </a:t>
            </a:r>
            <a:r>
              <a:rPr lang="it-IT" altLang="it-IT" sz="2000" b="1" dirty="0" err="1">
                <a:latin typeface="+mn-lt"/>
              </a:rPr>
              <a:t>auditory</a:t>
            </a:r>
            <a:r>
              <a:rPr lang="it-IT" altLang="it-IT" sz="2000" b="1" dirty="0">
                <a:latin typeface="+mn-lt"/>
              </a:rPr>
              <a:t> </a:t>
            </a:r>
            <a:r>
              <a:rPr lang="it-IT" altLang="it-IT" sz="2000" b="1" dirty="0" err="1">
                <a:latin typeface="+mn-lt"/>
              </a:rPr>
              <a:t>Deafferentiation</a:t>
            </a:r>
            <a:r>
              <a:rPr lang="it-IT" altLang="it-IT" sz="2000" b="1" dirty="0">
                <a:latin typeface="+mn-lt"/>
              </a:rPr>
              <a:t> or other sensory (Cross Modal)</a:t>
            </a:r>
            <a:endParaRPr lang="en-US" altLang="it-IT" sz="2000" b="1" dirty="0">
              <a:latin typeface="+mn-lt"/>
            </a:endParaRPr>
          </a:p>
          <a:p>
            <a:pPr marL="342900" indent="-34290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In most cases, patients have had tinnitus for less than 2 years.</a:t>
            </a:r>
            <a:endParaRPr lang="it-IT" altLang="it-IT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925338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17">
            <a:extLst>
              <a:ext uri="{FF2B5EF4-FFF2-40B4-BE49-F238E27FC236}">
                <a16:creationId xmlns:a16="http://schemas.microsoft.com/office/drawing/2014/main" id="{7DDC8894-849B-499D-A19E-0FCD47363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02" y="2508744"/>
            <a:ext cx="2598033" cy="254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magine 12">
            <a:extLst>
              <a:ext uri="{FF2B5EF4-FFF2-40B4-BE49-F238E27FC236}">
                <a16:creationId xmlns:a16="http://schemas.microsoft.com/office/drawing/2014/main" id="{E328E4CF-51C3-4C68-9C9F-C0CC922F1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84" y="2481382"/>
            <a:ext cx="2598033" cy="25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magine 5">
            <a:extLst>
              <a:ext uri="{FF2B5EF4-FFF2-40B4-BE49-F238E27FC236}">
                <a16:creationId xmlns:a16="http://schemas.microsoft.com/office/drawing/2014/main" id="{14618121-3D07-4149-984A-846EFF5BF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90" y="2481382"/>
            <a:ext cx="2919186" cy="25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5997BA-9358-4B57-948F-EA0D045FD4A7}"/>
              </a:ext>
            </a:extLst>
          </p:cNvPr>
          <p:cNvSpPr txBox="1"/>
          <p:nvPr/>
        </p:nvSpPr>
        <p:spPr>
          <a:xfrm>
            <a:off x="1284265" y="596192"/>
            <a:ext cx="9145699" cy="1100584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/>
              <a:t>Tinnutus at Time T0: 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/>
              <a:t>Where, Type and Performance</a:t>
            </a:r>
            <a:endParaRPr lang="de-DE" sz="3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714EB1-2AE4-440A-B39E-DBB2D16D654C}"/>
              </a:ext>
            </a:extLst>
          </p:cNvPr>
          <p:cNvSpPr txBox="1"/>
          <p:nvPr/>
        </p:nvSpPr>
        <p:spPr>
          <a:xfrm>
            <a:off x="2557689" y="2511624"/>
            <a:ext cx="964901" cy="913097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WHERE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BE1463-503C-42CF-B084-2F723D493435}"/>
              </a:ext>
            </a:extLst>
          </p:cNvPr>
          <p:cNvSpPr txBox="1"/>
          <p:nvPr/>
        </p:nvSpPr>
        <p:spPr>
          <a:xfrm>
            <a:off x="5377365" y="2511624"/>
            <a:ext cx="1378225" cy="913097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TYPE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B126C3-5DB8-426A-B967-281A92D04E3A}"/>
              </a:ext>
            </a:extLst>
          </p:cNvPr>
          <p:cNvSpPr txBox="1"/>
          <p:nvPr/>
        </p:nvSpPr>
        <p:spPr>
          <a:xfrm>
            <a:off x="7711851" y="2494342"/>
            <a:ext cx="1745463" cy="913097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PERFORMANCE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27657" name="CasellaDiTesto 8">
            <a:extLst>
              <a:ext uri="{FF2B5EF4-FFF2-40B4-BE49-F238E27FC236}">
                <a16:creationId xmlns:a16="http://schemas.microsoft.com/office/drawing/2014/main" id="{32B251BF-4291-4335-BF55-0D4B96E3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71" y="1516480"/>
            <a:ext cx="9078013" cy="6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000" b="1" dirty="0">
                <a:latin typeface="+mn-lt"/>
              </a:rPr>
              <a:t>The highest incidence is for </a:t>
            </a:r>
            <a:r>
              <a:rPr lang="it-IT" altLang="it-IT" sz="2000" b="1" dirty="0" err="1">
                <a:latin typeface="+mn-lt"/>
              </a:rPr>
              <a:t>tinnitus</a:t>
            </a:r>
            <a:r>
              <a:rPr lang="it-IT" altLang="it-IT" sz="2000" b="1" dirty="0">
                <a:latin typeface="+mn-lt"/>
              </a:rPr>
              <a:t> </a:t>
            </a:r>
            <a:r>
              <a:rPr lang="it-IT" altLang="it-IT" sz="2000" b="1" dirty="0" err="1">
                <a:latin typeface="+mn-lt"/>
              </a:rPr>
              <a:t>Monolateral</a:t>
            </a:r>
            <a:r>
              <a:rPr lang="it-IT" altLang="it-IT" sz="2000" b="1" dirty="0">
                <a:latin typeface="+mn-lt"/>
              </a:rPr>
              <a:t>, </a:t>
            </a:r>
            <a:r>
              <a:rPr lang="it-IT" altLang="it-IT" sz="2000" b="1" dirty="0" err="1">
                <a:latin typeface="+mn-lt"/>
              </a:rPr>
              <a:t>Persistent</a:t>
            </a:r>
            <a:r>
              <a:rPr lang="it-IT" altLang="it-IT" sz="2000" b="1" dirty="0">
                <a:latin typeface="+mn-lt"/>
              </a:rPr>
              <a:t>, with sound </a:t>
            </a:r>
            <a:r>
              <a:rPr lang="it-IT" altLang="it-IT" sz="2000" b="1" dirty="0" err="1">
                <a:latin typeface="+mn-lt"/>
              </a:rPr>
              <a:t>Whistle</a:t>
            </a:r>
            <a:r>
              <a:rPr lang="it-IT" altLang="it-IT" sz="2000" b="1" dirty="0">
                <a:latin typeface="+mn-lt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576B28-43D6-43BE-9441-ECE86E7BA3C5}"/>
              </a:ext>
            </a:extLst>
          </p:cNvPr>
          <p:cNvSpPr/>
          <p:nvPr/>
        </p:nvSpPr>
        <p:spPr>
          <a:xfrm>
            <a:off x="1955565" y="2494342"/>
            <a:ext cx="8280870" cy="2589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EEEF7C-8914-4FDF-A5C3-FABA27B645B4}"/>
              </a:ext>
            </a:extLst>
          </p:cNvPr>
          <p:cNvSpPr/>
          <p:nvPr/>
        </p:nvSpPr>
        <p:spPr>
          <a:xfrm>
            <a:off x="4907876" y="2995066"/>
            <a:ext cx="5311996" cy="348792"/>
          </a:xfrm>
          <a:prstGeom prst="rect">
            <a:avLst/>
          </a:prstGeom>
          <a:solidFill>
            <a:srgbClr val="AB946B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0EEEF7C-8914-4FDF-A5C3-FABA27B645B4}"/>
              </a:ext>
            </a:extLst>
          </p:cNvPr>
          <p:cNvSpPr/>
          <p:nvPr/>
        </p:nvSpPr>
        <p:spPr>
          <a:xfrm>
            <a:off x="1955564" y="2994578"/>
            <a:ext cx="2952311" cy="662297"/>
          </a:xfrm>
          <a:prstGeom prst="rect">
            <a:avLst/>
          </a:prstGeom>
          <a:solidFill>
            <a:srgbClr val="AB946B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93006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1C74403-0A2B-4470-80DC-C61E05C2B9A6}"/>
              </a:ext>
            </a:extLst>
          </p:cNvPr>
          <p:cNvSpPr/>
          <p:nvPr/>
        </p:nvSpPr>
        <p:spPr>
          <a:xfrm>
            <a:off x="4696806" y="2652282"/>
            <a:ext cx="2702826" cy="3337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57C1A7-9CB1-4B48-8F15-11244DECAAF9}"/>
              </a:ext>
            </a:extLst>
          </p:cNvPr>
          <p:cNvSpPr/>
          <p:nvPr/>
        </p:nvSpPr>
        <p:spPr>
          <a:xfrm>
            <a:off x="7692252" y="2629776"/>
            <a:ext cx="2702826" cy="3337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AVE SCORE 7 VS </a:t>
            </a: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SEVERITY RATING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6171C3-7CC5-4893-9BBB-679682CD3A29}"/>
              </a:ext>
            </a:extLst>
          </p:cNvPr>
          <p:cNvSpPr/>
          <p:nvPr/>
        </p:nvSpPr>
        <p:spPr>
          <a:xfrm>
            <a:off x="1647284" y="2629776"/>
            <a:ext cx="2702826" cy="3337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9698" name="Immagine 3">
            <a:extLst>
              <a:ext uri="{FF2B5EF4-FFF2-40B4-BE49-F238E27FC236}">
                <a16:creationId xmlns:a16="http://schemas.microsoft.com/office/drawing/2014/main" id="{21C45C40-D5FB-4983-9B32-FDF531D9D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45" y="2707045"/>
            <a:ext cx="2192745" cy="16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magine 5">
            <a:extLst>
              <a:ext uri="{FF2B5EF4-FFF2-40B4-BE49-F238E27FC236}">
                <a16:creationId xmlns:a16="http://schemas.microsoft.com/office/drawing/2014/main" id="{1D3685AB-BDDC-4941-8146-657B22FB4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922" y="2739888"/>
            <a:ext cx="2204169" cy="156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magine 1">
            <a:extLst>
              <a:ext uri="{FF2B5EF4-FFF2-40B4-BE49-F238E27FC236}">
                <a16:creationId xmlns:a16="http://schemas.microsoft.com/office/drawing/2014/main" id="{4B27C894-3E6E-4974-84B1-00021C54C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00" y="2756010"/>
            <a:ext cx="2219038" cy="156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96B2E9-2EBF-49ED-8BCE-A2061AF8117F}"/>
              </a:ext>
            </a:extLst>
          </p:cNvPr>
          <p:cNvSpPr txBox="1"/>
          <p:nvPr/>
        </p:nvSpPr>
        <p:spPr>
          <a:xfrm>
            <a:off x="2638558" y="2651563"/>
            <a:ext cx="812245" cy="913097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THI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29702" name="Rettangolo 5">
            <a:extLst>
              <a:ext uri="{FF2B5EF4-FFF2-40B4-BE49-F238E27FC236}">
                <a16:creationId xmlns:a16="http://schemas.microsoft.com/office/drawing/2014/main" id="{D788682C-D8BD-45FF-A224-28681F93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03" y="4884258"/>
            <a:ext cx="2546187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0 - 16     POOR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18 - 36   MILD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70" dirty="0">
                <a:solidFill>
                  <a:srgbClr val="EF4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38 - 56   MODERATE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2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58 - 76   SEVERE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78 – 100 CATASTROPHIC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298AB7D-2EE3-4A97-AD92-B5DBBC0083BC}"/>
              </a:ext>
            </a:extLst>
          </p:cNvPr>
          <p:cNvSpPr txBox="1"/>
          <p:nvPr/>
        </p:nvSpPr>
        <p:spPr>
          <a:xfrm>
            <a:off x="5521110" y="2683444"/>
            <a:ext cx="812245" cy="913097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PSWQ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29704" name="Rettangolo 10">
            <a:extLst>
              <a:ext uri="{FF2B5EF4-FFF2-40B4-BE49-F238E27FC236}">
                <a16:creationId xmlns:a16="http://schemas.microsoft.com/office/drawing/2014/main" id="{7241768D-55C9-4BC3-BDF5-C908CBA1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4" y="4748129"/>
            <a:ext cx="2425215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0 - 16   VERY LOW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17 - 37 LOW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270" dirty="0">
                <a:solidFill>
                  <a:srgbClr val="EF4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38 - 59 MODERATE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60 - 80 HIGH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98ED0F3-E6C0-4787-BF84-AB5B85515B12}"/>
              </a:ext>
            </a:extLst>
          </p:cNvPr>
          <p:cNvSpPr txBox="1"/>
          <p:nvPr/>
        </p:nvSpPr>
        <p:spPr>
          <a:xfrm>
            <a:off x="8637542" y="2671020"/>
            <a:ext cx="812245" cy="913097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PSQI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29706" name="Rettangolo 14">
            <a:extLst>
              <a:ext uri="{FF2B5EF4-FFF2-40B4-BE49-F238E27FC236}">
                <a16:creationId xmlns:a16="http://schemas.microsoft.com/office/drawing/2014/main" id="{5E09FB09-5DC8-42DC-A250-1DE0D5AB0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006" y="5275134"/>
            <a:ext cx="2786692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270" dirty="0">
                <a:solidFill>
                  <a:srgbClr val="EF4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&gt;=5 POOR SLEEP QUALITY</a:t>
            </a:r>
            <a:endParaRPr lang="it-IT" altLang="it-IT" sz="1270" dirty="0">
              <a:solidFill>
                <a:srgbClr val="EF4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7" name="Rettangolo 10">
            <a:extLst>
              <a:ext uri="{FF2B5EF4-FFF2-40B4-BE49-F238E27FC236}">
                <a16:creationId xmlns:a16="http://schemas.microsoft.com/office/drawing/2014/main" id="{03C36347-E599-4983-A9B4-46C6071C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292" y="4409007"/>
            <a:ext cx="2024853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 SCORE 53 VS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RATING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1DE8BC-A641-430B-BBBD-4F9173C62EE6}"/>
              </a:ext>
            </a:extLst>
          </p:cNvPr>
          <p:cNvSpPr txBox="1"/>
          <p:nvPr/>
        </p:nvSpPr>
        <p:spPr>
          <a:xfrm>
            <a:off x="2814630" y="600897"/>
            <a:ext cx="11508468" cy="523503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/>
              <a:t>Scores at Time T0: Moderate to Severe</a:t>
            </a:r>
          </a:p>
        </p:txBody>
      </p:sp>
      <p:sp>
        <p:nvSpPr>
          <p:cNvPr id="29709" name="CasellaDiTesto 8">
            <a:extLst>
              <a:ext uri="{FF2B5EF4-FFF2-40B4-BE49-F238E27FC236}">
                <a16:creationId xmlns:a16="http://schemas.microsoft.com/office/drawing/2014/main" id="{8516679A-0E2C-456B-9C7C-3C3711DF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0" y="883270"/>
            <a:ext cx="995470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dirty="0">
                <a:latin typeface="+mn-lt"/>
              </a:rPr>
            </a:br>
            <a:r>
              <a:rPr lang="it-IT" altLang="it-IT" sz="2000" b="1" dirty="0">
                <a:latin typeface="+mn-lt"/>
              </a:rPr>
              <a:t>Our Tinnitus recruits display, on average baseline scores: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+mn-lt"/>
              </a:rPr>
              <a:t>Tinnitus Handicap Inventory: </a:t>
            </a:r>
            <a:r>
              <a:rPr lang="it-IT" altLang="it-IT" sz="2000" b="1" dirty="0">
                <a:solidFill>
                  <a:srgbClr val="EF4611"/>
                </a:solidFill>
                <a:latin typeface="+mn-lt"/>
              </a:rPr>
              <a:t>Moderate</a:t>
            </a:r>
            <a:r>
              <a:rPr lang="it-IT" altLang="it-IT" sz="2000" b="1" dirty="0">
                <a:latin typeface="+mn-lt"/>
              </a:rPr>
              <a:t> (THI score = 53)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+mn-lt"/>
              </a:rPr>
              <a:t>Pathological Preoccupation Tendency: </a:t>
            </a:r>
            <a:r>
              <a:rPr lang="it-IT" altLang="it-IT" sz="2000" b="1" dirty="0">
                <a:solidFill>
                  <a:srgbClr val="EF4611"/>
                </a:solidFill>
                <a:latin typeface="+mn-lt"/>
              </a:rPr>
              <a:t>Moderate</a:t>
            </a:r>
            <a:r>
              <a:rPr lang="it-IT" altLang="it-IT" sz="2000" b="1" dirty="0">
                <a:latin typeface="+mn-lt"/>
              </a:rPr>
              <a:t> (PSWQ score = 49)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 err="1">
                <a:latin typeface="+mn-lt"/>
              </a:rPr>
              <a:t>Sleep</a:t>
            </a:r>
            <a:r>
              <a:rPr lang="it-IT" altLang="it-IT" sz="2000" b="1" dirty="0">
                <a:latin typeface="+mn-lt"/>
              </a:rPr>
              <a:t> </a:t>
            </a:r>
            <a:r>
              <a:rPr lang="it-IT" altLang="it-IT" sz="2000" b="1" dirty="0" err="1">
                <a:latin typeface="+mn-lt"/>
              </a:rPr>
              <a:t>Quality</a:t>
            </a:r>
            <a:r>
              <a:rPr lang="it-IT" altLang="it-IT" sz="2000" b="1" dirty="0">
                <a:latin typeface="+mn-lt"/>
              </a:rPr>
              <a:t>: </a:t>
            </a:r>
            <a:r>
              <a:rPr lang="it-IT" altLang="it-IT" sz="2000" b="1" dirty="0">
                <a:solidFill>
                  <a:srgbClr val="EF4611"/>
                </a:solidFill>
                <a:latin typeface="+mn-lt"/>
              </a:rPr>
              <a:t>Poor</a:t>
            </a:r>
            <a:r>
              <a:rPr lang="it-IT" altLang="it-IT" sz="2000" b="1" dirty="0">
                <a:latin typeface="+mn-lt"/>
              </a:rPr>
              <a:t> (PSQI score = 7).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CCD8F5-D154-45DF-BE44-E041751074A3}"/>
              </a:ext>
            </a:extLst>
          </p:cNvPr>
          <p:cNvSpPr/>
          <p:nvPr/>
        </p:nvSpPr>
        <p:spPr>
          <a:xfrm>
            <a:off x="5167932" y="4421240"/>
            <a:ext cx="176057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 SCORE 49 VS </a:t>
            </a: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RATING</a:t>
            </a:r>
          </a:p>
        </p:txBody>
      </p:sp>
    </p:spTree>
    <p:extLst>
      <p:ext uri="{BB962C8B-B14F-4D97-AF65-F5344CB8AC3E}">
        <p14:creationId xmlns:p14="http://schemas.microsoft.com/office/powerpoint/2010/main" val="281822152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1C74403-0A2B-4470-80DC-C61E05C2B9A6}"/>
              </a:ext>
            </a:extLst>
          </p:cNvPr>
          <p:cNvSpPr/>
          <p:nvPr/>
        </p:nvSpPr>
        <p:spPr>
          <a:xfrm>
            <a:off x="4649313" y="2680781"/>
            <a:ext cx="2750319" cy="330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57C1A7-9CB1-4B48-8F15-11244DECAAF9}"/>
              </a:ext>
            </a:extLst>
          </p:cNvPr>
          <p:cNvSpPr/>
          <p:nvPr/>
        </p:nvSpPr>
        <p:spPr>
          <a:xfrm>
            <a:off x="7692252" y="2658275"/>
            <a:ext cx="2702826" cy="330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AVE SCORE 6 VS </a:t>
            </a: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SEVERITY RATING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0 - 7      NORMAL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1100" dirty="0">
                <a:solidFill>
                  <a:srgbClr val="EF4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8 - 9      MILD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10 - 12 MODERATE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13 - 16 SEVERE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17 +      EXTREMELY SEVERE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6171C3-7CC5-4893-9BBB-679682CD3A29}"/>
              </a:ext>
            </a:extLst>
          </p:cNvPr>
          <p:cNvSpPr/>
          <p:nvPr/>
        </p:nvSpPr>
        <p:spPr>
          <a:xfrm>
            <a:off x="1647284" y="2629776"/>
            <a:ext cx="2702826" cy="3337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702" name="Rettangolo 5">
            <a:extLst>
              <a:ext uri="{FF2B5EF4-FFF2-40B4-BE49-F238E27FC236}">
                <a16:creationId xmlns:a16="http://schemas.microsoft.com/office/drawing/2014/main" id="{D788682C-D8BD-45FF-A224-28681F93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922" y="4893531"/>
            <a:ext cx="2452583" cy="9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0 - 4     NORMAL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srgbClr val="EF4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5 - 6     MILD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srgbClr val="EF4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7 - 10   MODERATE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11 - 13 SEVERE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14 + EXTREMELY SEVERE</a:t>
            </a:r>
          </a:p>
        </p:txBody>
      </p:sp>
      <p:sp>
        <p:nvSpPr>
          <p:cNvPr id="29704" name="Rettangolo 10">
            <a:extLst>
              <a:ext uri="{FF2B5EF4-FFF2-40B4-BE49-F238E27FC236}">
                <a16:creationId xmlns:a16="http://schemas.microsoft.com/office/drawing/2014/main" id="{7241768D-55C9-4BC3-BDF5-C908CBA1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4" y="4748129"/>
            <a:ext cx="2425215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0 - 3 NORMAL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4 - 5 MILD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100" dirty="0">
                <a:solidFill>
                  <a:srgbClr val="EF4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6 - 7 MODERATE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8 - 9 SEVERE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 + EXTREMELY SEVERE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7" name="Rettangolo 10">
            <a:extLst>
              <a:ext uri="{FF2B5EF4-FFF2-40B4-BE49-F238E27FC236}">
                <a16:creationId xmlns:a16="http://schemas.microsoft.com/office/drawing/2014/main" id="{03C36347-E599-4983-A9B4-46C6071C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292" y="4409007"/>
            <a:ext cx="2024853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 SCORE 6 VS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RATING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1DE8BC-A641-430B-BBBD-4F9173C62EE6}"/>
              </a:ext>
            </a:extLst>
          </p:cNvPr>
          <p:cNvSpPr txBox="1"/>
          <p:nvPr/>
        </p:nvSpPr>
        <p:spPr>
          <a:xfrm>
            <a:off x="2258448" y="563087"/>
            <a:ext cx="11508468" cy="523503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dirty="0"/>
              <a:t>Scores at Time T0: DASS21 Mild to Moderate</a:t>
            </a:r>
          </a:p>
        </p:txBody>
      </p:sp>
      <p:sp>
        <p:nvSpPr>
          <p:cNvPr id="29709" name="CasellaDiTesto 8">
            <a:extLst>
              <a:ext uri="{FF2B5EF4-FFF2-40B4-BE49-F238E27FC236}">
                <a16:creationId xmlns:a16="http://schemas.microsoft.com/office/drawing/2014/main" id="{8516679A-0E2C-456B-9C7C-3C3711DF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365" y="928438"/>
            <a:ext cx="995470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dirty="0">
                <a:latin typeface="+mn-lt"/>
              </a:rPr>
            </a:br>
            <a:r>
              <a:rPr lang="it-IT" altLang="it-IT" sz="2000" b="1" dirty="0">
                <a:latin typeface="+mj-lt"/>
              </a:rPr>
              <a:t>Our Tinnitus recruits display, on average </a:t>
            </a:r>
            <a:r>
              <a:rPr lang="en-CA" altLang="it-IT" sz="2000" b="1" dirty="0">
                <a:latin typeface="+mj-lt"/>
              </a:rPr>
              <a:t>DASS </a:t>
            </a:r>
            <a:r>
              <a:rPr lang="it-IT" altLang="it-IT" sz="2000" b="1" dirty="0">
                <a:latin typeface="+mj-lt"/>
              </a:rPr>
              <a:t>baseline scores: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it-IT" sz="2000" b="1" dirty="0">
                <a:latin typeface="+mj-lt"/>
              </a:rPr>
              <a:t>DASS </a:t>
            </a:r>
            <a:r>
              <a:rPr lang="en-CA" altLang="it-IT" sz="2000" b="1" dirty="0">
                <a:solidFill>
                  <a:srgbClr val="EF4611"/>
                </a:solidFill>
                <a:latin typeface="+mj-lt"/>
              </a:rPr>
              <a:t>Mild</a:t>
            </a:r>
            <a:r>
              <a:rPr lang="en-CA" altLang="it-IT" sz="2000" b="1" dirty="0">
                <a:latin typeface="+mj-lt"/>
              </a:rPr>
              <a:t> Depression (Score = 6),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it-IT" sz="2000" b="1" dirty="0">
                <a:latin typeface="+mj-lt"/>
              </a:rPr>
              <a:t>DASS </a:t>
            </a:r>
            <a:r>
              <a:rPr lang="en-CA" altLang="it-IT" sz="2000" b="1" dirty="0">
                <a:solidFill>
                  <a:srgbClr val="EF4611"/>
                </a:solidFill>
                <a:latin typeface="+mj-lt"/>
              </a:rPr>
              <a:t>Moderate</a:t>
            </a:r>
            <a:r>
              <a:rPr lang="en-CA" altLang="it-IT" sz="2000" b="1" dirty="0">
                <a:latin typeface="+mj-lt"/>
              </a:rPr>
              <a:t> Anxiety (Score = 6) and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it-IT" sz="2000" b="1" dirty="0">
                <a:latin typeface="+mj-lt"/>
              </a:rPr>
              <a:t>DASS </a:t>
            </a:r>
            <a:r>
              <a:rPr lang="en-CA" altLang="it-IT" sz="2000" b="1" dirty="0">
                <a:solidFill>
                  <a:srgbClr val="EF4611"/>
                </a:solidFill>
                <a:latin typeface="+mj-lt"/>
              </a:rPr>
              <a:t>Mild</a:t>
            </a:r>
            <a:r>
              <a:rPr lang="en-CA" altLang="it-IT" sz="2000" b="1" dirty="0">
                <a:latin typeface="+mj-lt"/>
              </a:rPr>
              <a:t> Stress (Score = 9). </a:t>
            </a:r>
            <a:endParaRPr lang="it-IT" altLang="it-IT" sz="2000" b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CCD8F5-D154-45DF-BE44-E041751074A3}"/>
              </a:ext>
            </a:extLst>
          </p:cNvPr>
          <p:cNvSpPr/>
          <p:nvPr/>
        </p:nvSpPr>
        <p:spPr>
          <a:xfrm>
            <a:off x="5167932" y="4421240"/>
            <a:ext cx="176057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 SCORE 6 VS </a:t>
            </a:r>
          </a:p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RATING</a:t>
            </a:r>
          </a:p>
        </p:txBody>
      </p:sp>
      <p:pic>
        <p:nvPicPr>
          <p:cNvPr id="19" name="Immagine 1">
            <a:extLst>
              <a:ext uri="{FF2B5EF4-FFF2-40B4-BE49-F238E27FC236}">
                <a16:creationId xmlns:a16="http://schemas.microsoft.com/office/drawing/2014/main" id="{412C597C-8D34-43C0-8672-9B01A020C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41" y="2773599"/>
            <a:ext cx="2083154" cy="15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96B2E9-2EBF-49ED-8BCE-A2061AF8117F}"/>
              </a:ext>
            </a:extLst>
          </p:cNvPr>
          <p:cNvSpPr txBox="1"/>
          <p:nvPr/>
        </p:nvSpPr>
        <p:spPr>
          <a:xfrm>
            <a:off x="1724884" y="2651563"/>
            <a:ext cx="1725920" cy="1134439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DASS 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Depression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pic>
        <p:nvPicPr>
          <p:cNvPr id="21" name="Immagine 3">
            <a:extLst>
              <a:ext uri="{FF2B5EF4-FFF2-40B4-BE49-F238E27FC236}">
                <a16:creationId xmlns:a16="http://schemas.microsoft.com/office/drawing/2014/main" id="{BF4923C2-84E3-40B6-A1A4-88A5A040F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49" y="2713558"/>
            <a:ext cx="1797758" cy="162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549294-754A-48EA-811E-4FAEAF7061DF}"/>
              </a:ext>
            </a:extLst>
          </p:cNvPr>
          <p:cNvSpPr/>
          <p:nvPr/>
        </p:nvSpPr>
        <p:spPr>
          <a:xfrm>
            <a:off x="4758967" y="2651563"/>
            <a:ext cx="1376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DASS </a:t>
            </a:r>
          </a:p>
          <a:p>
            <a:pPr lvl="0"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Anxiety           </a:t>
            </a:r>
          </a:p>
        </p:txBody>
      </p:sp>
      <p:pic>
        <p:nvPicPr>
          <p:cNvPr id="23" name="Immagine 4">
            <a:extLst>
              <a:ext uri="{FF2B5EF4-FFF2-40B4-BE49-F238E27FC236}">
                <a16:creationId xmlns:a16="http://schemas.microsoft.com/office/drawing/2014/main" id="{8FC28D5C-677A-4B8B-9883-54381A51F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3" y="2696605"/>
            <a:ext cx="1791904" cy="161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F02B61-93AE-4546-916D-C979F5B47EFA}"/>
              </a:ext>
            </a:extLst>
          </p:cNvPr>
          <p:cNvSpPr/>
          <p:nvPr/>
        </p:nvSpPr>
        <p:spPr>
          <a:xfrm>
            <a:off x="5396465" y="263400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DASS </a:t>
            </a:r>
          </a:p>
          <a:p>
            <a:pPr lvl="0"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Stress           </a:t>
            </a:r>
          </a:p>
        </p:txBody>
      </p:sp>
    </p:spTree>
    <p:extLst>
      <p:ext uri="{BB962C8B-B14F-4D97-AF65-F5344CB8AC3E}">
        <p14:creationId xmlns:p14="http://schemas.microsoft.com/office/powerpoint/2010/main" val="332944883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48D6AC-E042-4A46-9C31-D16583E9D85C}"/>
              </a:ext>
            </a:extLst>
          </p:cNvPr>
          <p:cNvSpPr txBox="1"/>
          <p:nvPr/>
        </p:nvSpPr>
        <p:spPr>
          <a:xfrm>
            <a:off x="1480472" y="531721"/>
            <a:ext cx="9933851" cy="581211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dirty="0"/>
              <a:t>Tinnitus Patient Profile after NeurOptimal Training</a:t>
            </a:r>
            <a:endParaRPr lang="de-DE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570D13-5090-47F1-819B-63218286598D}"/>
              </a:ext>
            </a:extLst>
          </p:cNvPr>
          <p:cNvGrpSpPr/>
          <p:nvPr/>
        </p:nvGrpSpPr>
        <p:grpSpPr>
          <a:xfrm>
            <a:off x="3037119" y="1026829"/>
            <a:ext cx="7720531" cy="828510"/>
            <a:chOff x="3037120" y="1026829"/>
            <a:chExt cx="6973212" cy="828510"/>
          </a:xfrm>
        </p:grpSpPr>
        <p:sp>
          <p:nvSpPr>
            <p:cNvPr id="44047" name="CasellaDiTesto 5">
              <a:extLst>
                <a:ext uri="{FF2B5EF4-FFF2-40B4-BE49-F238E27FC236}">
                  <a16:creationId xmlns:a16="http://schemas.microsoft.com/office/drawing/2014/main" id="{42254AE2-0294-47F6-812C-BA6D4B813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7120" y="1036910"/>
              <a:ext cx="1546722" cy="81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5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T0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before start 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with “sham” training</a:t>
              </a:r>
              <a:endParaRPr lang="it-IT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endParaRP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49" name="CasellaDiTesto 5">
              <a:extLst>
                <a:ext uri="{FF2B5EF4-FFF2-40B4-BE49-F238E27FC236}">
                  <a16:creationId xmlns:a16="http://schemas.microsoft.com/office/drawing/2014/main" id="{0B57A204-245A-4680-B505-C8763E93C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9235" y="1026829"/>
              <a:ext cx="1548163" cy="7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5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at the end of “sham” training and before standard training</a:t>
              </a:r>
              <a:endPara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0" name="CasellaDiTesto 5">
              <a:extLst>
                <a:ext uri="{FF2B5EF4-FFF2-40B4-BE49-F238E27FC236}">
                  <a16:creationId xmlns:a16="http://schemas.microsoft.com/office/drawing/2014/main" id="{D6867CB8-EAF2-4585-A905-B5753B718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1737" y="1036909"/>
              <a:ext cx="1548162" cy="7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5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after standard 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10 sessions</a:t>
              </a:r>
              <a:endParaRPr lang="it-IT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endParaRP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90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1" name="CasellaDiTesto 5">
              <a:extLst>
                <a:ext uri="{FF2B5EF4-FFF2-40B4-BE49-F238E27FC236}">
                  <a16:creationId xmlns:a16="http://schemas.microsoft.com/office/drawing/2014/main" id="{DF386603-B836-4806-8699-B5ED57B55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2169" y="1045551"/>
              <a:ext cx="1548163" cy="59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5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T3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after standard  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20 sessions</a:t>
              </a:r>
              <a:endParaRPr lang="it-IT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05F6A3-27DD-4B12-8C8C-C09B4B4E4303}"/>
              </a:ext>
            </a:extLst>
          </p:cNvPr>
          <p:cNvGrpSpPr/>
          <p:nvPr/>
        </p:nvGrpSpPr>
        <p:grpSpPr>
          <a:xfrm>
            <a:off x="2507144" y="1683537"/>
            <a:ext cx="8258266" cy="4307322"/>
            <a:chOff x="2507144" y="1683537"/>
            <a:chExt cx="7663044" cy="4307322"/>
          </a:xfrm>
        </p:grpSpPr>
        <p:pic>
          <p:nvPicPr>
            <p:cNvPr id="33794" name="Immagine 4">
              <a:extLst>
                <a:ext uri="{FF2B5EF4-FFF2-40B4-BE49-F238E27FC236}">
                  <a16:creationId xmlns:a16="http://schemas.microsoft.com/office/drawing/2014/main" id="{A7393539-10C1-4CC3-864F-DBEBB2E2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908" y="3080484"/>
              <a:ext cx="2288400" cy="130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5" name="Immagine 4">
              <a:extLst>
                <a:ext uri="{FF2B5EF4-FFF2-40B4-BE49-F238E27FC236}">
                  <a16:creationId xmlns:a16="http://schemas.microsoft.com/office/drawing/2014/main" id="{1557E8B5-280D-4FB9-90E4-536F04B42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012" y="3086245"/>
              <a:ext cx="2286960" cy="130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6" name="Immagine 3">
              <a:extLst>
                <a:ext uri="{FF2B5EF4-FFF2-40B4-BE49-F238E27FC236}">
                  <a16:creationId xmlns:a16="http://schemas.microsoft.com/office/drawing/2014/main" id="{1D684740-F025-467B-BEF7-B3966E8B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464" y="3086245"/>
              <a:ext cx="2288401" cy="130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Immagine 11">
              <a:extLst>
                <a:ext uri="{FF2B5EF4-FFF2-40B4-BE49-F238E27FC236}">
                  <a16:creationId xmlns:a16="http://schemas.microsoft.com/office/drawing/2014/main" id="{C1506E93-1333-4738-83EC-C3885CD3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228" y="1693619"/>
              <a:ext cx="2286960" cy="131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Immagine 2">
              <a:extLst>
                <a:ext uri="{FF2B5EF4-FFF2-40B4-BE49-F238E27FC236}">
                  <a16:creationId xmlns:a16="http://schemas.microsoft.com/office/drawing/2014/main" id="{02712531-AB70-4AC7-9EBD-BAC0C3EE7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244" y="1693619"/>
              <a:ext cx="2286960" cy="131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Immagine 1">
              <a:extLst>
                <a:ext uri="{FF2B5EF4-FFF2-40B4-BE49-F238E27FC236}">
                  <a16:creationId xmlns:a16="http://schemas.microsoft.com/office/drawing/2014/main" id="{A2CFE260-04A9-4BB5-BDB7-CA8B4C89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098" y="1684978"/>
              <a:ext cx="2371929" cy="130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Immagine 8">
              <a:extLst>
                <a:ext uri="{FF2B5EF4-FFF2-40B4-BE49-F238E27FC236}">
                  <a16:creationId xmlns:a16="http://schemas.microsoft.com/office/drawing/2014/main" id="{606D9263-3AC6-48D7-B328-26BF15B32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44" y="1683537"/>
              <a:ext cx="2373369" cy="130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Immagine 6">
              <a:extLst>
                <a:ext uri="{FF2B5EF4-FFF2-40B4-BE49-F238E27FC236}">
                  <a16:creationId xmlns:a16="http://schemas.microsoft.com/office/drawing/2014/main" id="{1032E4B3-37F3-4349-BDED-5933FDE6D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028" y="4513434"/>
              <a:ext cx="2286960" cy="130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Immagine 4">
              <a:extLst>
                <a:ext uri="{FF2B5EF4-FFF2-40B4-BE49-F238E27FC236}">
                  <a16:creationId xmlns:a16="http://schemas.microsoft.com/office/drawing/2014/main" id="{3C8D02A2-DB8B-4A52-96D1-DBB7DEBEF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114" y="4513434"/>
              <a:ext cx="2347446" cy="130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Immagine 3">
              <a:extLst>
                <a:ext uri="{FF2B5EF4-FFF2-40B4-BE49-F238E27FC236}">
                  <a16:creationId xmlns:a16="http://schemas.microsoft.com/office/drawing/2014/main" id="{376E73CE-CDFE-41F9-9965-3D0A7FC76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336" y="4513434"/>
              <a:ext cx="2286960" cy="130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Immagine 1">
              <a:extLst>
                <a:ext uri="{FF2B5EF4-FFF2-40B4-BE49-F238E27FC236}">
                  <a16:creationId xmlns:a16="http://schemas.microsoft.com/office/drawing/2014/main" id="{EA07984F-1168-42C4-B438-550C73FCC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44" y="4513434"/>
              <a:ext cx="2348886" cy="130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Immagine 1">
              <a:extLst>
                <a:ext uri="{FF2B5EF4-FFF2-40B4-BE49-F238E27FC236}">
                  <a16:creationId xmlns:a16="http://schemas.microsoft.com/office/drawing/2014/main" id="{FB28EBDF-B098-472A-8180-B4C3DD592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866" y="3081924"/>
              <a:ext cx="2286960" cy="130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5" name="CasellaDiTesto 5">
              <a:extLst>
                <a:ext uri="{FF2B5EF4-FFF2-40B4-BE49-F238E27FC236}">
                  <a16:creationId xmlns:a16="http://schemas.microsoft.com/office/drawing/2014/main" id="{A4D659BE-91DA-4440-AE66-F1C98643B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443" y="271180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-11%</a:t>
              </a:r>
            </a:p>
          </p:txBody>
        </p:sp>
        <p:sp>
          <p:nvSpPr>
            <p:cNvPr id="33816" name="CasellaDiTesto 5">
              <a:extLst>
                <a:ext uri="{FF2B5EF4-FFF2-40B4-BE49-F238E27FC236}">
                  <a16:creationId xmlns:a16="http://schemas.microsoft.com/office/drawing/2014/main" id="{3A5D7EBF-B163-4943-A9A9-EE451D911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910" y="270892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-17%</a:t>
              </a:r>
            </a:p>
          </p:txBody>
        </p:sp>
        <p:sp>
          <p:nvSpPr>
            <p:cNvPr id="33817" name="CasellaDiTesto 5">
              <a:extLst>
                <a:ext uri="{FF2B5EF4-FFF2-40B4-BE49-F238E27FC236}">
                  <a16:creationId xmlns:a16="http://schemas.microsoft.com/office/drawing/2014/main" id="{26733D2C-E524-4820-B91C-D4892867E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2574" y="271180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-16%</a:t>
              </a:r>
            </a:p>
          </p:txBody>
        </p:sp>
        <p:sp>
          <p:nvSpPr>
            <p:cNvPr id="33818" name="CasellaDiTesto 5">
              <a:extLst>
                <a:ext uri="{FF2B5EF4-FFF2-40B4-BE49-F238E27FC236}">
                  <a16:creationId xmlns:a16="http://schemas.microsoft.com/office/drawing/2014/main" id="{BC2D43C9-F73C-45AF-B88F-F295E0251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888" y="2721887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Moderate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08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19" name="CasellaDiTesto 5">
              <a:extLst>
                <a:ext uri="{FF2B5EF4-FFF2-40B4-BE49-F238E27FC236}">
                  <a16:creationId xmlns:a16="http://schemas.microsoft.com/office/drawing/2014/main" id="{7B60ED42-CD41-416A-8D0A-F44B860C7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1242" y="414043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-2%</a:t>
              </a:r>
            </a:p>
          </p:txBody>
        </p:sp>
        <p:sp>
          <p:nvSpPr>
            <p:cNvPr id="33820" name="CasellaDiTesto 5">
              <a:extLst>
                <a:ext uri="{FF2B5EF4-FFF2-40B4-BE49-F238E27FC236}">
                  <a16:creationId xmlns:a16="http://schemas.microsoft.com/office/drawing/2014/main" id="{85C53328-402E-45A8-951F-37F62CF6C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710" y="413755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33821" name="CasellaDiTesto 5">
              <a:extLst>
                <a:ext uri="{FF2B5EF4-FFF2-40B4-BE49-F238E27FC236}">
                  <a16:creationId xmlns:a16="http://schemas.microsoft.com/office/drawing/2014/main" id="{DD5E2AB8-8223-4A35-8EB0-C8A1560EE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3934" y="414043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-1%</a:t>
              </a:r>
            </a:p>
          </p:txBody>
        </p:sp>
        <p:sp>
          <p:nvSpPr>
            <p:cNvPr id="33822" name="CasellaDiTesto 5">
              <a:extLst>
                <a:ext uri="{FF2B5EF4-FFF2-40B4-BE49-F238E27FC236}">
                  <a16:creationId xmlns:a16="http://schemas.microsoft.com/office/drawing/2014/main" id="{0D4327F5-5014-4E90-A81C-22330566B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247" y="4150517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08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23" name="CasellaDiTesto 5">
              <a:extLst>
                <a:ext uri="{FF2B5EF4-FFF2-40B4-BE49-F238E27FC236}">
                  <a16:creationId xmlns:a16="http://schemas.microsoft.com/office/drawing/2014/main" id="{E0B3DA44-5FAE-489C-AF09-C878802F4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1242" y="5553224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5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-24%</a:t>
              </a:r>
            </a:p>
          </p:txBody>
        </p:sp>
        <p:sp>
          <p:nvSpPr>
            <p:cNvPr id="33824" name="CasellaDiTesto 5">
              <a:extLst>
                <a:ext uri="{FF2B5EF4-FFF2-40B4-BE49-F238E27FC236}">
                  <a16:creationId xmlns:a16="http://schemas.microsoft.com/office/drawing/2014/main" id="{2DA572E3-3303-4296-9A97-0F90AEE7F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710" y="5550344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-27%</a:t>
              </a:r>
            </a:p>
          </p:txBody>
        </p:sp>
        <p:sp>
          <p:nvSpPr>
            <p:cNvPr id="33825" name="CasellaDiTesto 5">
              <a:extLst>
                <a:ext uri="{FF2B5EF4-FFF2-40B4-BE49-F238E27FC236}">
                  <a16:creationId xmlns:a16="http://schemas.microsoft.com/office/drawing/2014/main" id="{17A47181-B6E0-42E2-9573-BA3201065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3934" y="5553224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-25%</a:t>
              </a:r>
            </a:p>
          </p:txBody>
        </p:sp>
        <p:sp>
          <p:nvSpPr>
            <p:cNvPr id="33826" name="CasellaDiTesto 5">
              <a:extLst>
                <a:ext uri="{FF2B5EF4-FFF2-40B4-BE49-F238E27FC236}">
                  <a16:creationId xmlns:a16="http://schemas.microsoft.com/office/drawing/2014/main" id="{874A2BF0-6E48-498F-AC20-5B4EAAA69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247" y="556330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7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08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827" name="CasellaDiTesto 1">
            <a:extLst>
              <a:ext uri="{FF2B5EF4-FFF2-40B4-BE49-F238E27FC236}">
                <a16:creationId xmlns:a16="http://schemas.microsoft.com/office/drawing/2014/main" id="{7BE327E3-3A1A-42E7-BE5D-99E82A503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119" y="5936035"/>
            <a:ext cx="7130189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Patients that concluded sham + standard training and completed all questionnaires up to 15th April (18 cases).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93AFE3-39D6-468E-A910-1CAF25E67877}"/>
              </a:ext>
            </a:extLst>
          </p:cNvPr>
          <p:cNvGrpSpPr/>
          <p:nvPr/>
        </p:nvGrpSpPr>
        <p:grpSpPr>
          <a:xfrm>
            <a:off x="841993" y="1915408"/>
            <a:ext cx="2006130" cy="3914318"/>
            <a:chOff x="1097237" y="2112703"/>
            <a:chExt cx="2006130" cy="3914318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17102833-E09F-4461-9208-1293759512AC}"/>
                </a:ext>
              </a:extLst>
            </p:cNvPr>
            <p:cNvSpPr txBox="1"/>
            <p:nvPr/>
          </p:nvSpPr>
          <p:spPr>
            <a:xfrm>
              <a:off x="1884999" y="2112703"/>
              <a:ext cx="812245" cy="913097"/>
            </a:xfrm>
            <a:prstGeom prst="rect">
              <a:avLst/>
            </a:prstGeom>
            <a:noFill/>
            <a:ln>
              <a:noFill/>
            </a:ln>
          </p:spPr>
          <p:txBody>
            <a:bodyPr lIns="61241" tIns="30620" rIns="61241" bIns="30620" compatLnSpc="0">
              <a:spAutoFit/>
            </a:bodyPr>
            <a:lstStyle/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501" b="1" dirty="0">
                  <a:solidFill>
                    <a:prstClr val="black"/>
                  </a:solidFill>
                  <a:latin typeface="Arial" panose="020B0604020202020204" pitchFamily="34" charset="0"/>
                  <a:ea typeface="Andale Sans UI" pitchFamily="2"/>
                  <a:cs typeface="Arial" panose="020B0604020202020204" pitchFamily="34" charset="0"/>
                </a:rPr>
                <a:t>THI</a:t>
              </a:r>
              <a:endParaRPr lang="de-DE" sz="1270" b="1" i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501" b="1" dirty="0">
                  <a:solidFill>
                    <a:prstClr val="black"/>
                  </a:solidFill>
                  <a:latin typeface="Arial" panose="020B0604020202020204" pitchFamily="34" charset="0"/>
                  <a:ea typeface="Andale Sans UI" pitchFamily="2"/>
                  <a:cs typeface="Arial" panose="020B0604020202020204" pitchFamily="34" charset="0"/>
                </a:rPr>
                <a:t>           </a:t>
              </a: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70" b="1" i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89B10B0C-86C3-4DC2-AB24-91D820D5A982}"/>
                </a:ext>
              </a:extLst>
            </p:cNvPr>
            <p:cNvSpPr txBox="1"/>
            <p:nvPr/>
          </p:nvSpPr>
          <p:spPr>
            <a:xfrm>
              <a:off x="1884999" y="3476525"/>
              <a:ext cx="812245" cy="913097"/>
            </a:xfrm>
            <a:prstGeom prst="rect">
              <a:avLst/>
            </a:prstGeom>
            <a:noFill/>
            <a:ln>
              <a:noFill/>
            </a:ln>
          </p:spPr>
          <p:txBody>
            <a:bodyPr lIns="61241" tIns="30620" rIns="61241" bIns="30620" compatLnSpc="0">
              <a:spAutoFit/>
            </a:bodyPr>
            <a:lstStyle/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501" b="1" dirty="0">
                  <a:solidFill>
                    <a:prstClr val="black"/>
                  </a:solidFill>
                  <a:latin typeface="Arial" panose="020B0604020202020204" pitchFamily="34" charset="0"/>
                  <a:ea typeface="Andale Sans UI" pitchFamily="2"/>
                  <a:cs typeface="Arial" panose="020B0604020202020204" pitchFamily="34" charset="0"/>
                </a:rPr>
                <a:t>PSWQ</a:t>
              </a:r>
              <a:endParaRPr lang="de-DE" sz="1270" b="1" i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501" b="1" dirty="0">
                  <a:solidFill>
                    <a:prstClr val="black"/>
                  </a:solidFill>
                  <a:latin typeface="Arial" panose="020B0604020202020204" pitchFamily="34" charset="0"/>
                  <a:ea typeface="Andale Sans UI" pitchFamily="2"/>
                  <a:cs typeface="Arial" panose="020B0604020202020204" pitchFamily="34" charset="0"/>
                </a:rPr>
                <a:t>           </a:t>
              </a: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70" b="1" i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A68CD2B-E822-4D3A-974F-8B194B8B01A7}"/>
                </a:ext>
              </a:extLst>
            </p:cNvPr>
            <p:cNvSpPr txBox="1"/>
            <p:nvPr/>
          </p:nvSpPr>
          <p:spPr>
            <a:xfrm>
              <a:off x="1884999" y="4949800"/>
              <a:ext cx="812245" cy="913097"/>
            </a:xfrm>
            <a:prstGeom prst="rect">
              <a:avLst/>
            </a:prstGeom>
            <a:noFill/>
            <a:ln>
              <a:noFill/>
            </a:ln>
          </p:spPr>
          <p:txBody>
            <a:bodyPr lIns="61241" tIns="30620" rIns="61241" bIns="30620" compatLnSpc="0">
              <a:spAutoFit/>
            </a:bodyPr>
            <a:lstStyle/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501" b="1" dirty="0">
                  <a:solidFill>
                    <a:prstClr val="black"/>
                  </a:solidFill>
                  <a:latin typeface="Arial" panose="020B0604020202020204" pitchFamily="34" charset="0"/>
                  <a:ea typeface="Andale Sans UI" pitchFamily="2"/>
                  <a:cs typeface="Arial" panose="020B0604020202020204" pitchFamily="34" charset="0"/>
                </a:rPr>
                <a:t>PSQI</a:t>
              </a:r>
              <a:endParaRPr lang="de-DE" sz="1270" b="1" i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501" b="1" dirty="0">
                  <a:solidFill>
                    <a:prstClr val="black"/>
                  </a:solidFill>
                  <a:latin typeface="Arial" panose="020B0604020202020204" pitchFamily="34" charset="0"/>
                  <a:ea typeface="Andale Sans UI" pitchFamily="2"/>
                  <a:cs typeface="Arial" panose="020B0604020202020204" pitchFamily="34" charset="0"/>
                </a:rPr>
                <a:t>           </a:t>
              </a: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70" b="1" i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endParaRPr>
            </a:p>
          </p:txBody>
        </p:sp>
        <p:sp>
          <p:nvSpPr>
            <p:cNvPr id="33814" name="CasellaDiTesto 5">
              <a:extLst>
                <a:ext uri="{FF2B5EF4-FFF2-40B4-BE49-F238E27FC236}">
                  <a16:creationId xmlns:a16="http://schemas.microsoft.com/office/drawing/2014/main" id="{22DF52FD-9C68-4AE1-93C9-DDDBBD334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399" y="2746528"/>
              <a:ext cx="1985968" cy="59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score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Handicap moderate </a:t>
              </a:r>
              <a:r>
                <a:rPr lang="it-IT" altLang="it-IT" sz="108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Variation % vs T0</a:t>
              </a:r>
            </a:p>
          </p:txBody>
        </p:sp>
        <p:sp>
          <p:nvSpPr>
            <p:cNvPr id="33830" name="CasellaDiTesto 5">
              <a:extLst>
                <a:ext uri="{FF2B5EF4-FFF2-40B4-BE49-F238E27FC236}">
                  <a16:creationId xmlns:a16="http://schemas.microsoft.com/office/drawing/2014/main" id="{87788EA1-D124-472C-B6F0-AA4237D2F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078" y="4229884"/>
              <a:ext cx="1985969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score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Variation % vs T0</a:t>
              </a:r>
            </a:p>
          </p:txBody>
        </p:sp>
        <p:sp>
          <p:nvSpPr>
            <p:cNvPr id="33831" name="CasellaDiTesto 5">
              <a:extLst>
                <a:ext uri="{FF2B5EF4-FFF2-40B4-BE49-F238E27FC236}">
                  <a16:creationId xmlns:a16="http://schemas.microsoft.com/office/drawing/2014/main" id="{C0B4FA22-B4E5-452A-8006-56BA5ECE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237" y="5599468"/>
              <a:ext cx="1985968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score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Variation % vs T0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9017AF-8A40-49DF-89EC-3DE6DEAAE683}"/>
              </a:ext>
            </a:extLst>
          </p:cNvPr>
          <p:cNvSpPr/>
          <p:nvPr/>
        </p:nvSpPr>
        <p:spPr>
          <a:xfrm>
            <a:off x="4858148" y="1640522"/>
            <a:ext cx="6033970" cy="16387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3FDE5-65DF-4668-AB31-43B971464F38}"/>
              </a:ext>
            </a:extLst>
          </p:cNvPr>
          <p:cNvSpPr/>
          <p:nvPr/>
        </p:nvSpPr>
        <p:spPr>
          <a:xfrm>
            <a:off x="2686639" y="1952959"/>
            <a:ext cx="364977" cy="102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29559-BD34-4096-9D5A-09AC5CF8E8C0}"/>
              </a:ext>
            </a:extLst>
          </p:cNvPr>
          <p:cNvSpPr txBox="1"/>
          <p:nvPr/>
        </p:nvSpPr>
        <p:spPr>
          <a:xfrm flipH="1">
            <a:off x="2631962" y="1915408"/>
            <a:ext cx="8278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Abadi" panose="020B0604020202020204" pitchFamily="34" charset="0"/>
              </a:rPr>
              <a:t>NIL</a:t>
            </a:r>
          </a:p>
        </p:txBody>
      </p:sp>
    </p:spTree>
    <p:extLst>
      <p:ext uri="{BB962C8B-B14F-4D97-AF65-F5344CB8AC3E}">
        <p14:creationId xmlns:p14="http://schemas.microsoft.com/office/powerpoint/2010/main" val="3428179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5635A12-C6DF-4A44-B077-9F328F75F80D}"/>
              </a:ext>
            </a:extLst>
          </p:cNvPr>
          <p:cNvSpPr txBox="1"/>
          <p:nvPr/>
        </p:nvSpPr>
        <p:spPr>
          <a:xfrm>
            <a:off x="1612090" y="2025973"/>
            <a:ext cx="1584166" cy="1134439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DASS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i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Depression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35CB85C-48CA-4247-A8B2-94C30E386206}"/>
              </a:ext>
            </a:extLst>
          </p:cNvPr>
          <p:cNvSpPr txBox="1"/>
          <p:nvPr/>
        </p:nvSpPr>
        <p:spPr>
          <a:xfrm>
            <a:off x="1636460" y="3358748"/>
            <a:ext cx="1355182" cy="1134439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DASS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i="1" dirty="0" err="1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Anxiety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B349534-8CA8-4E9F-9B0C-0499A9C3ADE5}"/>
              </a:ext>
            </a:extLst>
          </p:cNvPr>
          <p:cNvSpPr txBox="1"/>
          <p:nvPr/>
        </p:nvSpPr>
        <p:spPr>
          <a:xfrm>
            <a:off x="1584078" y="4852270"/>
            <a:ext cx="812245" cy="1134439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DASS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i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Stress</a:t>
            </a: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1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        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35869" name="CasellaDiTesto 5">
            <a:extLst>
              <a:ext uri="{FF2B5EF4-FFF2-40B4-BE49-F238E27FC236}">
                <a16:creationId xmlns:a16="http://schemas.microsoft.com/office/drawing/2014/main" id="{77F52E15-A198-44E0-9361-D7C20CDB5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81" y="2668013"/>
            <a:ext cx="1985968" cy="42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8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score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8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% vs T0</a:t>
            </a:r>
          </a:p>
        </p:txBody>
      </p:sp>
      <p:sp>
        <p:nvSpPr>
          <p:cNvPr id="35870" name="CasellaDiTesto 5">
            <a:extLst>
              <a:ext uri="{FF2B5EF4-FFF2-40B4-BE49-F238E27FC236}">
                <a16:creationId xmlns:a16="http://schemas.microsoft.com/office/drawing/2014/main" id="{29B44EEB-DFD3-4806-83F1-57C5E649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6" y="4172378"/>
            <a:ext cx="1985969" cy="42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8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score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8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% vs T0</a:t>
            </a:r>
          </a:p>
        </p:txBody>
      </p:sp>
      <p:sp>
        <p:nvSpPr>
          <p:cNvPr id="35871" name="CasellaDiTesto 5">
            <a:extLst>
              <a:ext uri="{FF2B5EF4-FFF2-40B4-BE49-F238E27FC236}">
                <a16:creationId xmlns:a16="http://schemas.microsoft.com/office/drawing/2014/main" id="{F011964F-7417-4945-BC71-0819B075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604" y="5618491"/>
            <a:ext cx="1985968" cy="42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8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score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8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% vs T0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D3878F2-96B0-4C8C-BC12-7FF50F0BE68B}"/>
              </a:ext>
            </a:extLst>
          </p:cNvPr>
          <p:cNvSpPr txBox="1"/>
          <p:nvPr/>
        </p:nvSpPr>
        <p:spPr>
          <a:xfrm>
            <a:off x="1594704" y="456373"/>
            <a:ext cx="10246830" cy="1100584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dirty="0"/>
              <a:t>Tinnitus Patient Profile after NeurOptimal Training</a:t>
            </a:r>
            <a:endParaRPr lang="de-DE" sz="3600" dirty="0"/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357C32-9216-4A14-B7EB-5F950DFB5AF9}"/>
              </a:ext>
            </a:extLst>
          </p:cNvPr>
          <p:cNvGrpSpPr/>
          <p:nvPr/>
        </p:nvGrpSpPr>
        <p:grpSpPr>
          <a:xfrm>
            <a:off x="2837798" y="1026829"/>
            <a:ext cx="8211598" cy="5073481"/>
            <a:chOff x="3135175" y="1026829"/>
            <a:chExt cx="6980414" cy="5073481"/>
          </a:xfrm>
        </p:grpSpPr>
        <p:pic>
          <p:nvPicPr>
            <p:cNvPr id="35842" name="Immagine 14">
              <a:extLst>
                <a:ext uri="{FF2B5EF4-FFF2-40B4-BE49-F238E27FC236}">
                  <a16:creationId xmlns:a16="http://schemas.microsoft.com/office/drawing/2014/main" id="{B1428673-1D17-4DEC-A3A0-F22CE4963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879" y="4568160"/>
              <a:ext cx="2160227" cy="141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3" name="Immagine 6">
              <a:extLst>
                <a:ext uri="{FF2B5EF4-FFF2-40B4-BE49-F238E27FC236}">
                  <a16:creationId xmlns:a16="http://schemas.microsoft.com/office/drawing/2014/main" id="{B3B4AC22-C623-4B2F-BF1A-A3F829050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914" y="4555200"/>
              <a:ext cx="2160227" cy="141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Immagine 5">
              <a:extLst>
                <a:ext uri="{FF2B5EF4-FFF2-40B4-BE49-F238E27FC236}">
                  <a16:creationId xmlns:a16="http://schemas.microsoft.com/office/drawing/2014/main" id="{779779B9-7602-4738-97E9-D56D03E5D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32" y="4556639"/>
              <a:ext cx="2163107" cy="141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Immagine 10">
              <a:extLst>
                <a:ext uri="{FF2B5EF4-FFF2-40B4-BE49-F238E27FC236}">
                  <a16:creationId xmlns:a16="http://schemas.microsoft.com/office/drawing/2014/main" id="{B9AB4327-004A-468D-BA8A-A24950434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080" y="3142411"/>
              <a:ext cx="2158786" cy="141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Immagine 4">
              <a:extLst>
                <a:ext uri="{FF2B5EF4-FFF2-40B4-BE49-F238E27FC236}">
                  <a16:creationId xmlns:a16="http://schemas.microsoft.com/office/drawing/2014/main" id="{DCD35BC9-526D-437F-AD25-A915B23F2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956" y="3152493"/>
              <a:ext cx="2160227" cy="141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Immagine 3">
              <a:extLst>
                <a:ext uri="{FF2B5EF4-FFF2-40B4-BE49-F238E27FC236}">
                  <a16:creationId xmlns:a16="http://schemas.microsoft.com/office/drawing/2014/main" id="{B7F00249-BAF0-4D31-8D3F-6D6435D7E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307" y="3140971"/>
              <a:ext cx="2158787" cy="141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Immagine 6">
              <a:extLst>
                <a:ext uri="{FF2B5EF4-FFF2-40B4-BE49-F238E27FC236}">
                  <a16:creationId xmlns:a16="http://schemas.microsoft.com/office/drawing/2014/main" id="{A350029C-41EA-4EEC-A815-B4B3409A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640" y="1667696"/>
              <a:ext cx="2160227" cy="141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Immagine 2">
              <a:extLst>
                <a:ext uri="{FF2B5EF4-FFF2-40B4-BE49-F238E27FC236}">
                  <a16:creationId xmlns:a16="http://schemas.microsoft.com/office/drawing/2014/main" id="{83B94FA8-560A-4CAF-BD9D-C9231214C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435" y="1673456"/>
              <a:ext cx="2158786" cy="141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Immagine 1">
              <a:extLst>
                <a:ext uri="{FF2B5EF4-FFF2-40B4-BE49-F238E27FC236}">
                  <a16:creationId xmlns:a16="http://schemas.microsoft.com/office/drawing/2014/main" id="{FE1C0430-4A1F-438C-B8B5-92C0FF09D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466" y="1677778"/>
              <a:ext cx="2160227" cy="141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Immagine 11">
              <a:extLst>
                <a:ext uri="{FF2B5EF4-FFF2-40B4-BE49-F238E27FC236}">
                  <a16:creationId xmlns:a16="http://schemas.microsoft.com/office/drawing/2014/main" id="{904DB02B-6BB9-4E94-BFB1-B947C3C5A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175" y="4556639"/>
              <a:ext cx="2160227" cy="141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Immagine 7">
              <a:extLst>
                <a:ext uri="{FF2B5EF4-FFF2-40B4-BE49-F238E27FC236}">
                  <a16:creationId xmlns:a16="http://schemas.microsoft.com/office/drawing/2014/main" id="{1869AC5C-071C-4E14-ACC7-2B01A27D8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697" y="3139530"/>
              <a:ext cx="2134304" cy="141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Immagine 2">
              <a:extLst>
                <a:ext uri="{FF2B5EF4-FFF2-40B4-BE49-F238E27FC236}">
                  <a16:creationId xmlns:a16="http://schemas.microsoft.com/office/drawing/2014/main" id="{A236151F-D5CA-442D-B379-9B523717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496" y="1670576"/>
              <a:ext cx="2153026" cy="141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7" name="CasellaDiTesto 5">
              <a:extLst>
                <a:ext uri="{FF2B5EF4-FFF2-40B4-BE49-F238E27FC236}">
                  <a16:creationId xmlns:a16="http://schemas.microsoft.com/office/drawing/2014/main" id="{B77EDC7A-86B3-4426-93AB-E917BCE84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2360" y="2767972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-15%</a:t>
              </a:r>
            </a:p>
          </p:txBody>
        </p:sp>
        <p:sp>
          <p:nvSpPr>
            <p:cNvPr id="35858" name="CasellaDiTesto 5">
              <a:extLst>
                <a:ext uri="{FF2B5EF4-FFF2-40B4-BE49-F238E27FC236}">
                  <a16:creationId xmlns:a16="http://schemas.microsoft.com/office/drawing/2014/main" id="{9748240D-721B-4949-94C6-BB704D8CB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8453" y="2767972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-69%</a:t>
              </a:r>
            </a:p>
          </p:txBody>
        </p:sp>
        <p:sp>
          <p:nvSpPr>
            <p:cNvPr id="35859" name="CasellaDiTesto 5">
              <a:extLst>
                <a:ext uri="{FF2B5EF4-FFF2-40B4-BE49-F238E27FC236}">
                  <a16:creationId xmlns:a16="http://schemas.microsoft.com/office/drawing/2014/main" id="{18951EDB-5FF6-4154-83C9-0FC6BCD41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4545" y="2767972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-77%</a:t>
              </a:r>
            </a:p>
          </p:txBody>
        </p:sp>
        <p:sp>
          <p:nvSpPr>
            <p:cNvPr id="35860" name="CasellaDiTesto 5">
              <a:extLst>
                <a:ext uri="{FF2B5EF4-FFF2-40B4-BE49-F238E27FC236}">
                  <a16:creationId xmlns:a16="http://schemas.microsoft.com/office/drawing/2014/main" id="{97673EF8-F445-4523-875A-0EDCA2F52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190" y="2778053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08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61" name="CasellaDiTesto 5">
              <a:extLst>
                <a:ext uri="{FF2B5EF4-FFF2-40B4-BE49-F238E27FC236}">
                  <a16:creationId xmlns:a16="http://schemas.microsoft.com/office/drawing/2014/main" id="{23B293F2-640F-46D9-B3FC-C25011DA8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2360" y="4222524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-19%</a:t>
              </a:r>
            </a:p>
          </p:txBody>
        </p:sp>
        <p:sp>
          <p:nvSpPr>
            <p:cNvPr id="35862" name="CasellaDiTesto 5">
              <a:extLst>
                <a:ext uri="{FF2B5EF4-FFF2-40B4-BE49-F238E27FC236}">
                  <a16:creationId xmlns:a16="http://schemas.microsoft.com/office/drawing/2014/main" id="{315CA3A6-9631-4D53-B5D7-E583D13BB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8453" y="4222524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-73%</a:t>
              </a:r>
            </a:p>
          </p:txBody>
        </p:sp>
        <p:sp>
          <p:nvSpPr>
            <p:cNvPr id="35863" name="CasellaDiTesto 5">
              <a:extLst>
                <a:ext uri="{FF2B5EF4-FFF2-40B4-BE49-F238E27FC236}">
                  <a16:creationId xmlns:a16="http://schemas.microsoft.com/office/drawing/2014/main" id="{90AFDC03-CA56-44E8-9906-52B6F42B6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4545" y="4222524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-78%</a:t>
              </a:r>
            </a:p>
          </p:txBody>
        </p:sp>
        <p:sp>
          <p:nvSpPr>
            <p:cNvPr id="35864" name="CasellaDiTesto 5">
              <a:extLst>
                <a:ext uri="{FF2B5EF4-FFF2-40B4-BE49-F238E27FC236}">
                  <a16:creationId xmlns:a16="http://schemas.microsoft.com/office/drawing/2014/main" id="{B18D0E29-E7C6-45CF-968E-A4657B38C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789" y="423260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08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65" name="CasellaDiTesto 5">
              <a:extLst>
                <a:ext uri="{FF2B5EF4-FFF2-40B4-BE49-F238E27FC236}">
                  <a16:creationId xmlns:a16="http://schemas.microsoft.com/office/drawing/2014/main" id="{8B2E7C46-8758-47D2-A3C9-9ED7A75CC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5240" y="566267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-9%</a:t>
              </a:r>
            </a:p>
          </p:txBody>
        </p:sp>
        <p:sp>
          <p:nvSpPr>
            <p:cNvPr id="35866" name="CasellaDiTesto 5">
              <a:extLst>
                <a:ext uri="{FF2B5EF4-FFF2-40B4-BE49-F238E27FC236}">
                  <a16:creationId xmlns:a16="http://schemas.microsoft.com/office/drawing/2014/main" id="{2F43866C-7BC9-471D-AD69-0C0F3F35C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9893" y="566267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-40%</a:t>
              </a:r>
            </a:p>
          </p:txBody>
        </p:sp>
        <p:sp>
          <p:nvSpPr>
            <p:cNvPr id="35867" name="CasellaDiTesto 5">
              <a:extLst>
                <a:ext uri="{FF2B5EF4-FFF2-40B4-BE49-F238E27FC236}">
                  <a16:creationId xmlns:a16="http://schemas.microsoft.com/office/drawing/2014/main" id="{0DC12115-C9BC-4370-B418-746D98634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5986" y="5662676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-45%</a:t>
              </a:r>
            </a:p>
          </p:txBody>
        </p:sp>
        <p:sp>
          <p:nvSpPr>
            <p:cNvPr id="35868" name="CasellaDiTesto 5">
              <a:extLst>
                <a:ext uri="{FF2B5EF4-FFF2-40B4-BE49-F238E27FC236}">
                  <a16:creationId xmlns:a16="http://schemas.microsoft.com/office/drawing/2014/main" id="{4E4776A5-6F8B-4819-B55A-C2147307B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055" y="5672757"/>
              <a:ext cx="1549603" cy="42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8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08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5">
              <a:extLst>
                <a:ext uri="{FF2B5EF4-FFF2-40B4-BE49-F238E27FC236}">
                  <a16:creationId xmlns:a16="http://schemas.microsoft.com/office/drawing/2014/main" id="{3840E15E-8276-4294-9197-3F3B9FB08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6697" y="1045551"/>
              <a:ext cx="1548162" cy="59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5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T3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after standard 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20 sessions</a:t>
              </a:r>
              <a:endParaRPr lang="it-IT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endParaRPr>
            </a:p>
          </p:txBody>
        </p:sp>
        <p:sp>
          <p:nvSpPr>
            <p:cNvPr id="49" name="CasellaDiTesto 5">
              <a:extLst>
                <a:ext uri="{FF2B5EF4-FFF2-40B4-BE49-F238E27FC236}">
                  <a16:creationId xmlns:a16="http://schemas.microsoft.com/office/drawing/2014/main" id="{7AB70648-2AB5-4094-B894-9F964374F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789" y="1036910"/>
              <a:ext cx="1548163" cy="81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5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T0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before start 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with “sham” training</a:t>
              </a:r>
              <a:endParaRPr lang="it-IT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endParaRP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CasellaDiTesto 5">
              <a:extLst>
                <a:ext uri="{FF2B5EF4-FFF2-40B4-BE49-F238E27FC236}">
                  <a16:creationId xmlns:a16="http://schemas.microsoft.com/office/drawing/2014/main" id="{CB43C5C6-EB13-4E67-85BF-F8AE952D8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5565" y="1026829"/>
              <a:ext cx="1548163" cy="95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5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at the end of “sham” training and before standard training</a:t>
              </a:r>
              <a:endParaRPr lang="it-IT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endParaRP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">
              <a:extLst>
                <a:ext uri="{FF2B5EF4-FFF2-40B4-BE49-F238E27FC236}">
                  <a16:creationId xmlns:a16="http://schemas.microsoft.com/office/drawing/2014/main" id="{53307A98-DE80-4F73-8BE8-8D83AEF71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650" y="1036909"/>
              <a:ext cx="1548162" cy="7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5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after standard </a:t>
              </a: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7" kern="150" dirty="0">
                  <a:solidFill>
                    <a:prstClr val="black"/>
                  </a:solidFill>
                  <a:latin typeface="Arial" panose="020B0604020202020204" pitchFamily="34" charset="0"/>
                  <a:ea typeface="Andale Sans UI"/>
                  <a:cs typeface="Arial" panose="020B0604020202020204" pitchFamily="34" charset="0"/>
                </a:rPr>
                <a:t>10 sessions</a:t>
              </a:r>
              <a:endParaRPr lang="it-IT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endParaRPr>
            </a:p>
            <a:p>
              <a:pPr algn="ctr" defTabSz="8295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90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877" name="CasellaDiTesto 1">
            <a:extLst>
              <a:ext uri="{FF2B5EF4-FFF2-40B4-BE49-F238E27FC236}">
                <a16:creationId xmlns:a16="http://schemas.microsoft.com/office/drawing/2014/main" id="{D03D7ED1-D076-49EF-BE30-D0FC30A0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719" y="6024154"/>
            <a:ext cx="7130189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Patients that concluded sham + standard training and completed all questionnaires up to 15th April (18 cases).</a:t>
            </a:r>
          </a:p>
        </p:txBody>
      </p:sp>
    </p:spTree>
    <p:extLst>
      <p:ext uri="{BB962C8B-B14F-4D97-AF65-F5344CB8AC3E}">
        <p14:creationId xmlns:p14="http://schemas.microsoft.com/office/powerpoint/2010/main" val="7061308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10">
            <a:extLst>
              <a:ext uri="{FF2B5EF4-FFF2-40B4-BE49-F238E27FC236}">
                <a16:creationId xmlns:a16="http://schemas.microsoft.com/office/drawing/2014/main" id="{3DF52DDF-2DD9-4BB7-85BE-D63D22702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52" y="2868102"/>
            <a:ext cx="2495782" cy="142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magine 8">
            <a:extLst>
              <a:ext uri="{FF2B5EF4-FFF2-40B4-BE49-F238E27FC236}">
                <a16:creationId xmlns:a16="http://schemas.microsoft.com/office/drawing/2014/main" id="{5FB18038-B138-48FF-ABEE-38776CBD9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30" y="2875302"/>
            <a:ext cx="2495782" cy="14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magine 6">
            <a:extLst>
              <a:ext uri="{FF2B5EF4-FFF2-40B4-BE49-F238E27FC236}">
                <a16:creationId xmlns:a16="http://schemas.microsoft.com/office/drawing/2014/main" id="{83E9DAA2-474F-4C34-A5D2-CC2BB4BF5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49" y="2875302"/>
            <a:ext cx="2491462" cy="14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2136EE-3789-4783-8001-6C2EC861FA9C}"/>
              </a:ext>
            </a:extLst>
          </p:cNvPr>
          <p:cNvSpPr txBox="1"/>
          <p:nvPr/>
        </p:nvSpPr>
        <p:spPr>
          <a:xfrm>
            <a:off x="1403006" y="618367"/>
            <a:ext cx="10284643" cy="802554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lvl="0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dirty="0">
                <a:solidFill>
                  <a:prstClr val="black"/>
                </a:solidFill>
              </a:rPr>
              <a:t>Residual Inhibition Profile after NeurOptimal Training</a:t>
            </a:r>
            <a:endParaRPr lang="de-DE" sz="3600" dirty="0">
              <a:solidFill>
                <a:prstClr val="black"/>
              </a:solidFill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itchFamily="34"/>
              <a:ea typeface="Andale Sans UI" pitchFamily="2"/>
              <a:cs typeface="Tahoma" pitchFamily="2"/>
            </a:endParaRPr>
          </a:p>
        </p:txBody>
      </p:sp>
      <p:pic>
        <p:nvPicPr>
          <p:cNvPr id="37894" name="Immagine 5">
            <a:extLst>
              <a:ext uri="{FF2B5EF4-FFF2-40B4-BE49-F238E27FC236}">
                <a16:creationId xmlns:a16="http://schemas.microsoft.com/office/drawing/2014/main" id="{3DE2FA04-D502-4521-8629-DFEE23C7EA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50" y="2883942"/>
            <a:ext cx="2495782" cy="14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5">
            <a:extLst>
              <a:ext uri="{FF2B5EF4-FFF2-40B4-BE49-F238E27FC236}">
                <a16:creationId xmlns:a16="http://schemas.microsoft.com/office/drawing/2014/main" id="{77228472-B036-4BAA-A9C8-73FF0078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824" y="2218300"/>
            <a:ext cx="1548162" cy="5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after standard 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20 sessions</a:t>
            </a:r>
            <a:endParaRPr lang="it-IT" sz="907" kern="150" dirty="0">
              <a:solidFill>
                <a:prstClr val="black"/>
              </a:solidFill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</p:txBody>
      </p: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16F70526-C748-42D8-AAB9-818552D12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417" y="2218300"/>
            <a:ext cx="1548162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T0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before start 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with “sham” training</a:t>
            </a:r>
            <a:endParaRPr lang="it-IT" sz="907" kern="150" dirty="0">
              <a:solidFill>
                <a:prstClr val="black"/>
              </a:solidFill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145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5">
            <a:extLst>
              <a:ext uri="{FF2B5EF4-FFF2-40B4-BE49-F238E27FC236}">
                <a16:creationId xmlns:a16="http://schemas.microsoft.com/office/drawing/2014/main" id="{ECF582D7-8EFC-48FC-A509-671DCF15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473" y="2188057"/>
            <a:ext cx="1548162" cy="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after standard 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10 sessions</a:t>
            </a:r>
            <a:endParaRPr lang="it-IT" sz="907" kern="150" dirty="0">
              <a:solidFill>
                <a:prstClr val="black"/>
              </a:solidFill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5">
            <a:extLst>
              <a:ext uri="{FF2B5EF4-FFF2-40B4-BE49-F238E27FC236}">
                <a16:creationId xmlns:a16="http://schemas.microsoft.com/office/drawing/2014/main" id="{62713DFA-F8C6-43FB-8144-76D9E637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818" y="2188058"/>
            <a:ext cx="1548162" cy="95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7" kern="150" dirty="0">
                <a:solidFill>
                  <a:prstClr val="black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at the end of “sham” training and before standard training</a:t>
            </a:r>
            <a:endParaRPr lang="it-IT" sz="907" kern="150" dirty="0">
              <a:solidFill>
                <a:prstClr val="black"/>
              </a:solidFill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145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3DA981C-C5FB-4B10-A654-4A504801BC1F}"/>
              </a:ext>
            </a:extLst>
          </p:cNvPr>
          <p:cNvSpPr txBox="1"/>
          <p:nvPr/>
        </p:nvSpPr>
        <p:spPr>
          <a:xfrm>
            <a:off x="1994450" y="2741590"/>
            <a:ext cx="7785457" cy="833909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</a:t>
            </a:r>
            <a:r>
              <a:rPr lang="de-DE" sz="900" dirty="0">
                <a:solidFill>
                  <a:prstClr val="black"/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 INHIBITION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70" b="1" i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501" b="1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sp>
        <p:nvSpPr>
          <p:cNvPr id="37900" name="CasellaDiTesto 5">
            <a:extLst>
              <a:ext uri="{FF2B5EF4-FFF2-40B4-BE49-F238E27FC236}">
                <a16:creationId xmlns:a16="http://schemas.microsoft.com/office/drawing/2014/main" id="{410812F1-EFB1-4FB6-8E82-D0921DF7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278" y="5203267"/>
            <a:ext cx="1549603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52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-12%</a:t>
            </a:r>
          </a:p>
        </p:txBody>
      </p:sp>
      <p:sp>
        <p:nvSpPr>
          <p:cNvPr id="37901" name="CasellaDiTesto 5">
            <a:extLst>
              <a:ext uri="{FF2B5EF4-FFF2-40B4-BE49-F238E27FC236}">
                <a16:creationId xmlns:a16="http://schemas.microsoft.com/office/drawing/2014/main" id="{F3D9ED81-6DFD-4F88-B584-45F44BB1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328" y="5203267"/>
            <a:ext cx="1549603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52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</a:p>
        </p:txBody>
      </p:sp>
      <p:sp>
        <p:nvSpPr>
          <p:cNvPr id="37902" name="CasellaDiTesto 5">
            <a:extLst>
              <a:ext uri="{FF2B5EF4-FFF2-40B4-BE49-F238E27FC236}">
                <a16:creationId xmlns:a16="http://schemas.microsoft.com/office/drawing/2014/main" id="{A545AB9E-3820-4EAB-81D0-5A64E336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613" y="5227749"/>
            <a:ext cx="1548163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52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-21%</a:t>
            </a:r>
          </a:p>
        </p:txBody>
      </p:sp>
      <p:sp>
        <p:nvSpPr>
          <p:cNvPr id="37903" name="CasellaDiTesto 5">
            <a:extLst>
              <a:ext uri="{FF2B5EF4-FFF2-40B4-BE49-F238E27FC236}">
                <a16:creationId xmlns:a16="http://schemas.microsoft.com/office/drawing/2014/main" id="{27B556AE-FB2D-4A7D-B8E6-254B99C2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339" y="5172414"/>
            <a:ext cx="1985968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52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it-IT" altLang="it-IT" sz="145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vs T0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4EBD9F1-CA30-4BE1-82EF-F4612C4A9829}"/>
              </a:ext>
            </a:extLst>
          </p:cNvPr>
          <p:cNvSpPr txBox="1"/>
          <p:nvPr/>
        </p:nvSpPr>
        <p:spPr>
          <a:xfrm>
            <a:off x="1994450" y="4591203"/>
            <a:ext cx="8410483" cy="581211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</a:rPr>
              <a:t>Acuphenometry</a:t>
            </a:r>
            <a:r>
              <a:rPr lang="en-US" b="1" dirty="0">
                <a:solidFill>
                  <a:prstClr val="black"/>
                </a:solidFill>
              </a:rPr>
              <a:t> (</a:t>
            </a:r>
            <a:r>
              <a:rPr lang="it-IT" altLang="it-IT" b="1" dirty="0">
                <a:solidFill>
                  <a:prstClr val="black"/>
                </a:solidFill>
              </a:rPr>
              <a:t>Average acufenometry: average of frequencies from 250hz to 8.000hz and average of right ear and left ear in case of bilateral </a:t>
            </a:r>
            <a:r>
              <a:rPr lang="it-IT" altLang="it-IT" b="1" dirty="0" err="1">
                <a:solidFill>
                  <a:prstClr val="black"/>
                </a:solidFill>
              </a:rPr>
              <a:t>tinnitus</a:t>
            </a:r>
            <a:r>
              <a:rPr lang="it-IT" altLang="it-IT" b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37905" name="CasellaDiTesto 1">
            <a:extLst>
              <a:ext uri="{FF2B5EF4-FFF2-40B4-BE49-F238E27FC236}">
                <a16:creationId xmlns:a16="http://schemas.microsoft.com/office/drawing/2014/main" id="{54A2D6FB-B764-49A2-B6D9-44D1E4FB5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311" y="5734411"/>
            <a:ext cx="7130189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Patients that concluded sham + standard training and completed all questionnaires up to 15th April (18 cases).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050ACE-B49E-4B25-9CD4-E4EB033C55C0}"/>
              </a:ext>
            </a:extLst>
          </p:cNvPr>
          <p:cNvSpPr/>
          <p:nvPr/>
        </p:nvSpPr>
        <p:spPr>
          <a:xfrm>
            <a:off x="1994450" y="1394295"/>
            <a:ext cx="8865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Residual Inhibition: The Residual Inhibition test evaluates the "residue" of the tinnitus after administering a masking tone for one minute.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7BE9D4-0DE1-4573-9465-86CDA0C45A07}"/>
              </a:ext>
            </a:extLst>
          </p:cNvPr>
          <p:cNvSpPr/>
          <p:nvPr/>
        </p:nvSpPr>
        <p:spPr>
          <a:xfrm>
            <a:off x="6219831" y="2813271"/>
            <a:ext cx="4175044" cy="14964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495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C6DC7A-43A5-44A6-A61D-D507340FBFAD}"/>
              </a:ext>
            </a:extLst>
          </p:cNvPr>
          <p:cNvSpPr txBox="1"/>
          <p:nvPr/>
        </p:nvSpPr>
        <p:spPr>
          <a:xfrm>
            <a:off x="2639636" y="779641"/>
            <a:ext cx="9992282" cy="581211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dirty="0">
                <a:solidFill>
                  <a:prstClr val="black"/>
                </a:solidFill>
              </a:rPr>
              <a:t>Preliminary Results and Next Steps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39939" name="CasellaDiTesto 8">
            <a:extLst>
              <a:ext uri="{FF2B5EF4-FFF2-40B4-BE49-F238E27FC236}">
                <a16:creationId xmlns:a16="http://schemas.microsoft.com/office/drawing/2014/main" id="{E5069E82-D77C-4DDE-8CF4-03C7D46A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114" y="1587369"/>
            <a:ext cx="8580421" cy="431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+mn-lt"/>
              </a:rPr>
              <a:t>Basing on these measurements of the partial sample, </a:t>
            </a:r>
            <a:r>
              <a:rPr lang="en-US" altLang="it-IT" sz="2000" b="1" dirty="0">
                <a:latin typeface="+mn-lt"/>
              </a:rPr>
              <a:t>the impact of </a:t>
            </a:r>
            <a:r>
              <a:rPr lang="en-US" altLang="it-IT" sz="2000" b="1" dirty="0" err="1">
                <a:latin typeface="+mn-lt"/>
              </a:rPr>
              <a:t>NeurOptimal</a:t>
            </a:r>
            <a:r>
              <a:rPr lang="en-US" altLang="it-IT" sz="2000" b="1" dirty="0">
                <a:latin typeface="+mn-lt"/>
              </a:rPr>
              <a:t> training seems to be </a:t>
            </a:r>
            <a:r>
              <a:rPr lang="en-US" altLang="it-IT" sz="2000" b="1" i="1" dirty="0">
                <a:latin typeface="+mn-lt"/>
              </a:rPr>
              <a:t>very positive on emotional states, stress and sleep quality.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it-IT" sz="2000" b="1" dirty="0">
              <a:latin typeface="+mn-lt"/>
            </a:endParaRP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For tinnitus handicap and pathological preoccupation, slight improvement has been seen in the mild-moderate groups.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it-IT" sz="2000" b="1" dirty="0">
              <a:latin typeface="+mn-lt"/>
            </a:endParaRP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In addition, both </a:t>
            </a:r>
            <a:r>
              <a:rPr lang="en-US" altLang="it-IT" sz="2000" b="1" dirty="0" err="1">
                <a:latin typeface="+mn-lt"/>
              </a:rPr>
              <a:t>Acufenometry</a:t>
            </a:r>
            <a:r>
              <a:rPr lang="en-US" altLang="it-IT" sz="2000" b="1" dirty="0">
                <a:latin typeface="+mn-lt"/>
              </a:rPr>
              <a:t> and Residual Inhibition measurements have improved, permitting this relief modality to be used. 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it-IT" sz="2000" b="1" dirty="0">
              <a:latin typeface="+mn-lt"/>
            </a:endParaRP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Other positive effects that we have detected are: improvement in concentration and management of emotions, </a:t>
            </a:r>
            <a:r>
              <a:rPr lang="it-IT" altLang="it-IT" sz="2000" b="1" dirty="0">
                <a:latin typeface="+mn-lt"/>
              </a:rPr>
              <a:t>important reduction  or disappearance of headache, </a:t>
            </a:r>
            <a:r>
              <a:rPr lang="en-US" altLang="it-IT" sz="2000" b="1" dirty="0">
                <a:latin typeface="+mn-lt"/>
              </a:rPr>
              <a:t>sense of serenity and self-control.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45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159C75D8-EB81-41DA-A9B1-F4076DBFD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21" y="81740"/>
            <a:ext cx="65" cy="251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9113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asellaDiTesto 8">
            <a:extLst>
              <a:ext uri="{FF2B5EF4-FFF2-40B4-BE49-F238E27FC236}">
                <a16:creationId xmlns:a16="http://schemas.microsoft.com/office/drawing/2014/main" id="{DE544AD7-D70F-4D85-B52D-699A348A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57" y="1516481"/>
            <a:ext cx="9436231" cy="417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We agree to recruit a minimum of 60 patients, to be able to confirm and validate</a:t>
            </a:r>
            <a:r>
              <a:rPr lang="it-IT" altLang="it-IT" sz="2000" b="1" dirty="0">
                <a:latin typeface="+mn-lt"/>
              </a:rPr>
              <a:t> t</a:t>
            </a:r>
            <a:r>
              <a:rPr lang="en-US" altLang="it-IT" sz="2000" b="1" dirty="0" err="1">
                <a:latin typeface="+mn-lt"/>
              </a:rPr>
              <a:t>hese</a:t>
            </a:r>
            <a:r>
              <a:rPr lang="en-US" altLang="it-IT" sz="2000" b="1" dirty="0">
                <a:latin typeface="+mn-lt"/>
              </a:rPr>
              <a:t> results.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2000" b="1" dirty="0">
              <a:latin typeface="+mn-lt"/>
            </a:endParaRPr>
          </a:p>
          <a:p>
            <a:pPr marL="342900" indent="-34290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With a larger sample, </a:t>
            </a:r>
            <a:r>
              <a:rPr lang="it-IT" altLang="it-IT" sz="2000" b="1" dirty="0">
                <a:latin typeface="+mn-lt"/>
              </a:rPr>
              <a:t>we’ll analyze </a:t>
            </a:r>
            <a:r>
              <a:rPr lang="en-US" altLang="it-IT" sz="2000" b="1" dirty="0" err="1">
                <a:latin typeface="+mn-lt"/>
              </a:rPr>
              <a:t>acuphenometry</a:t>
            </a:r>
            <a:r>
              <a:rPr lang="en-US" altLang="it-IT" sz="2000" b="1" dirty="0">
                <a:latin typeface="+mn-lt"/>
              </a:rPr>
              <a:t>/ audiometric measurements and questionnaires score </a:t>
            </a:r>
            <a:r>
              <a:rPr lang="it-IT" altLang="it-IT" sz="2000" b="1" dirty="0">
                <a:latin typeface="+mn-lt"/>
              </a:rPr>
              <a:t>to evaluate if there are statistically significant differences between </a:t>
            </a:r>
            <a:r>
              <a:rPr lang="en-US" altLang="it-IT" sz="2000" b="1" dirty="0">
                <a:latin typeface="+mn-lt"/>
              </a:rPr>
              <a:t>T0 and T1 and T2 and </a:t>
            </a:r>
            <a:r>
              <a:rPr lang="en-US" altLang="it-IT" sz="2000" b="1" dirty="0"/>
              <a:t>T3.</a:t>
            </a:r>
            <a:endParaRPr lang="en-US" altLang="it-IT" sz="2000" b="1" dirty="0">
              <a:latin typeface="+mn-lt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b="1" dirty="0">
              <a:latin typeface="+mn-lt"/>
            </a:endParaRPr>
          </a:p>
          <a:p>
            <a:pPr marL="342900" indent="-34290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+mn-lt"/>
              </a:rPr>
              <a:t>It may also be checked (according to sample size) if there are significant differences in the effect of training between cluster/target identified by sex, by age, by tinnitus type, by audiometric type, by THI type, by </a:t>
            </a:r>
            <a:r>
              <a:rPr lang="en-US" altLang="it-IT" sz="2000" b="1" dirty="0">
                <a:latin typeface="+mn-lt"/>
              </a:rPr>
              <a:t>PSWQ</a:t>
            </a:r>
            <a:r>
              <a:rPr lang="it-IT" altLang="it-IT" sz="2000" b="1" dirty="0">
                <a:latin typeface="+mn-lt"/>
              </a:rPr>
              <a:t> type, by </a:t>
            </a:r>
            <a:r>
              <a:rPr lang="en-US" altLang="it-IT" sz="2000" b="1" dirty="0">
                <a:latin typeface="+mn-lt"/>
              </a:rPr>
              <a:t>PSQI type and by DASS type.</a:t>
            </a:r>
            <a:r>
              <a:rPr lang="it-IT" altLang="it-IT" sz="2000" b="1" dirty="0">
                <a:latin typeface="+mn-lt"/>
              </a:rPr>
              <a:t>  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45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45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C6DC7A-43A5-44A6-A61D-D507340FBFAD}"/>
              </a:ext>
            </a:extLst>
          </p:cNvPr>
          <p:cNvSpPr txBox="1"/>
          <p:nvPr/>
        </p:nvSpPr>
        <p:spPr>
          <a:xfrm>
            <a:off x="2639636" y="779641"/>
            <a:ext cx="9992282" cy="581211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dirty="0">
                <a:solidFill>
                  <a:prstClr val="black"/>
                </a:solidFill>
              </a:rPr>
              <a:t>Preliminary Results and Next Steps</a:t>
            </a:r>
            <a:endParaRPr lang="de-DE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244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0093AC-D50A-4CA0-BCE6-E370ADA21796}"/>
              </a:ext>
            </a:extLst>
          </p:cNvPr>
          <p:cNvSpPr txBox="1"/>
          <p:nvPr/>
        </p:nvSpPr>
        <p:spPr>
          <a:xfrm>
            <a:off x="3982947" y="1513600"/>
            <a:ext cx="3817105" cy="2665651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algn="ctr" defTabSz="829544" hangingPunct="0">
              <a:defRPr/>
            </a:pPr>
            <a:endParaRPr lang="it-IT" sz="2903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 defTabSz="829544" hangingPunct="0">
              <a:defRPr/>
            </a:pPr>
            <a:endParaRPr lang="it-IT" sz="2903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 defTabSz="829544" hangingPunct="0">
              <a:defRPr/>
            </a:pPr>
            <a:endParaRPr lang="it-IT" sz="2903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 defTabSz="829544" hangingPunct="0">
              <a:defRPr/>
            </a:pPr>
            <a:r>
              <a:rPr lang="it-IT" sz="3600" b="1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Thank</a:t>
            </a:r>
            <a:r>
              <a:rPr lang="it-IT" sz="36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You</a:t>
            </a:r>
            <a:r>
              <a:rPr lang="it-IT" sz="36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829544" hangingPunct="0">
              <a:defRPr/>
            </a:pPr>
            <a:r>
              <a:rPr lang="it-IT" sz="36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For Your </a:t>
            </a:r>
            <a:r>
              <a:rPr lang="it-IT" sz="3600" b="1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Attention</a:t>
            </a:r>
            <a:endParaRPr lang="it-IT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ctr" defTabSz="829544" hangingPunct="0">
              <a:defRPr/>
            </a:pPr>
            <a:endParaRPr lang="it-IT" sz="1996" i="1" dirty="0">
              <a:solidFill>
                <a:prstClr val="black"/>
              </a:solidFill>
              <a:latin typeface="+mj-lt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0543482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614D1C-0F09-4650-AC73-7C1A8542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06" y="1694538"/>
            <a:ext cx="2196447" cy="267007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AD6817-DD25-4ED6-B287-1B306D7B773E}"/>
              </a:ext>
            </a:extLst>
          </p:cNvPr>
          <p:cNvSpPr txBox="1"/>
          <p:nvPr/>
        </p:nvSpPr>
        <p:spPr>
          <a:xfrm>
            <a:off x="696981" y="435824"/>
            <a:ext cx="10573442" cy="576194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algn="ctr" defTabSz="829544" hangingPunct="0">
              <a:defRPr/>
            </a:pPr>
            <a:endParaRPr lang="it-IT" sz="2903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29544" hangingPunct="0">
              <a:defRPr/>
            </a:pPr>
            <a:r>
              <a:rPr lang="it-IT" sz="3600" dirty="0"/>
              <a:t>A Controlled Study of NeurOptimal™ Neurofeedback </a:t>
            </a:r>
          </a:p>
          <a:p>
            <a:pPr algn="ctr" defTabSz="829544" hangingPunct="0">
              <a:defRPr/>
            </a:pPr>
            <a:r>
              <a:rPr lang="it-IT" sz="3600" dirty="0"/>
              <a:t> in Tinnitus Patients</a:t>
            </a:r>
          </a:p>
          <a:p>
            <a:pPr algn="ctr" defTabSz="829544" hangingPunct="0">
              <a:defRPr/>
            </a:pPr>
            <a:endParaRPr lang="it-IT" sz="3600" dirty="0"/>
          </a:p>
          <a:p>
            <a:pPr algn="ctr" defTabSz="829544" hangingPunct="0">
              <a:defRPr/>
            </a:pPr>
            <a:r>
              <a:rPr lang="it-IT" sz="3600" dirty="0"/>
              <a:t>  Preliminary Results</a:t>
            </a:r>
          </a:p>
          <a:p>
            <a:pPr algn="ctr" defTabSz="829544" hangingPunct="0">
              <a:defRPr/>
            </a:pPr>
            <a:r>
              <a:rPr lang="it-IT" sz="2400" dirty="0"/>
              <a:t>Presented by</a:t>
            </a:r>
          </a:p>
          <a:p>
            <a:pPr algn="ctr" defTabSz="829544" hangingPunct="0">
              <a:defRPr/>
            </a:pPr>
            <a:r>
              <a:rPr lang="it-IT" sz="2400" dirty="0"/>
              <a:t>Francesco Lanza</a:t>
            </a:r>
          </a:p>
          <a:p>
            <a:pPr algn="ctr" defTabSz="829544" hangingPunct="0">
              <a:defRPr/>
            </a:pPr>
            <a:endParaRPr lang="it-IT" sz="3600" dirty="0"/>
          </a:p>
          <a:p>
            <a:pPr defTabSz="829544" hangingPunct="0">
              <a:defRPr/>
            </a:pPr>
            <a:r>
              <a:rPr lang="it-IT" sz="3600" dirty="0"/>
              <a:t>         </a:t>
            </a:r>
            <a:r>
              <a:rPr lang="it-IT" sz="2400" dirty="0"/>
              <a:t>Dr. Raponi                                                                                 Dr. Messina</a:t>
            </a:r>
          </a:p>
          <a:p>
            <a:pPr defTabSz="829544" hangingPunct="0">
              <a:defRPr/>
            </a:pPr>
            <a:r>
              <a:rPr lang="it-IT" sz="3200" dirty="0"/>
              <a:t>            </a:t>
            </a:r>
            <a:r>
              <a:rPr lang="it-IT" sz="2400" dirty="0"/>
              <a:t>Milano</a:t>
            </a:r>
            <a:r>
              <a:rPr lang="it-IT" sz="3600" dirty="0"/>
              <a:t>           	    </a:t>
            </a:r>
            <a:r>
              <a:rPr lang="it-IT" sz="2800" dirty="0"/>
              <a:t>          Italy</a:t>
            </a:r>
            <a:r>
              <a:rPr lang="it-IT" sz="3600" dirty="0"/>
              <a:t>				   </a:t>
            </a:r>
            <a:r>
              <a:rPr lang="it-IT" sz="2400" dirty="0"/>
              <a:t>Palermo</a:t>
            </a:r>
            <a:endParaRPr lang="it-IT" sz="3600" dirty="0"/>
          </a:p>
          <a:p>
            <a:pPr algn="ctr" defTabSz="829544" hangingPunct="0">
              <a:defRPr/>
            </a:pPr>
            <a:r>
              <a:rPr lang="it-IT" sz="3200" dirty="0"/>
              <a:t>NeurOptimal™ Conference in Montreal Canada</a:t>
            </a:r>
          </a:p>
          <a:p>
            <a:pPr algn="ctr" defTabSz="829544" hangingPunct="0">
              <a:defRPr/>
            </a:pPr>
            <a:r>
              <a:rPr lang="it-IT" sz="3200" dirty="0"/>
              <a:t>May 21-22-23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B2999-3B9A-4763-AF83-3048CD3EB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702" y="1699074"/>
            <a:ext cx="1864692" cy="24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204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5">
            <a:extLst>
              <a:ext uri="{FF2B5EF4-FFF2-40B4-BE49-F238E27FC236}">
                <a16:creationId xmlns:a16="http://schemas.microsoft.com/office/drawing/2014/main" id="{95861FF2-9BBE-45BD-9920-65D7CD77A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93" y="1305496"/>
            <a:ext cx="10568277" cy="467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 dirty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000" b="1" dirty="0">
                <a:latin typeface="+mn-lt"/>
              </a:rPr>
              <a:t>“A randomized study of Neuromodulation, using </a:t>
            </a:r>
            <a:r>
              <a:rPr lang="en-US" altLang="it-IT" sz="2000" b="1" dirty="0" err="1">
                <a:latin typeface="+mn-lt"/>
              </a:rPr>
              <a:t>Neurottimo</a:t>
            </a:r>
            <a:r>
              <a:rPr lang="en-US" altLang="it-IT" sz="2000" b="1" dirty="0">
                <a:latin typeface="+mn-lt"/>
              </a:rPr>
              <a:t>® brain training system, on tinnitus symptoms and associated psychological distress factors in patients diagnosed with tinnitus”.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 dirty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dirty="0">
                <a:latin typeface="+mn-lt"/>
              </a:rPr>
              <a:t>Investigators are: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it-IT" dirty="0" err="1">
                <a:latin typeface="+mn-lt"/>
              </a:rPr>
              <a:t>Dott</a:t>
            </a:r>
            <a:r>
              <a:rPr lang="en-US" altLang="it-IT" dirty="0">
                <a:latin typeface="+mn-lt"/>
              </a:rPr>
              <a:t>. Aldo Messina, </a:t>
            </a:r>
            <a:r>
              <a:rPr lang="en-US" altLang="it-IT" dirty="0"/>
              <a:t>Oto Laryngologist and Audiologist</a:t>
            </a:r>
            <a:endParaRPr lang="en-US" altLang="it-IT" dirty="0">
              <a:latin typeface="+mn-lt"/>
            </a:endParaRPr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it-IT" dirty="0">
                <a:latin typeface="+mn-lt"/>
              </a:rPr>
              <a:t>Head Department of Audiology of the University Hospital "Paolo </a:t>
            </a:r>
            <a:r>
              <a:rPr lang="en-US" altLang="it-IT" dirty="0" err="1">
                <a:latin typeface="+mn-lt"/>
              </a:rPr>
              <a:t>Giaccone</a:t>
            </a:r>
            <a:r>
              <a:rPr lang="en-US" altLang="it-IT" dirty="0">
                <a:latin typeface="+mn-lt"/>
              </a:rPr>
              <a:t>" of Palermo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it-IT" dirty="0" err="1">
                <a:latin typeface="+mn-lt"/>
              </a:rPr>
              <a:t>Dott</a:t>
            </a:r>
            <a:r>
              <a:rPr lang="en-US" altLang="it-IT" dirty="0">
                <a:latin typeface="+mn-lt"/>
              </a:rPr>
              <a:t>. Giorgio Raponi, Oto Laryngologist and Oto Neurologist</a:t>
            </a:r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it-IT" dirty="0">
                <a:latin typeface="+mn-lt"/>
              </a:rPr>
              <a:t> Expert in Tinnitus-Vertigo-Deafness Diagnostic and Management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it-IT" dirty="0" err="1">
                <a:latin typeface="+mn-lt"/>
              </a:rPr>
              <a:t>Dott</a:t>
            </a:r>
            <a:r>
              <a:rPr lang="en-US" altLang="it-IT" dirty="0">
                <a:latin typeface="+mn-lt"/>
              </a:rPr>
              <a:t>. </a:t>
            </a:r>
            <a:r>
              <a:rPr lang="en-US" altLang="it-IT" dirty="0" err="1">
                <a:latin typeface="+mn-lt"/>
              </a:rPr>
              <a:t>ssa</a:t>
            </a:r>
            <a:r>
              <a:rPr lang="en-US" altLang="it-IT" dirty="0">
                <a:latin typeface="+mn-lt"/>
              </a:rPr>
              <a:t> Michela Maria Di Nardo, Masters Statistician</a:t>
            </a:r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it-IT" dirty="0">
                <a:latin typeface="+mn-lt"/>
              </a:rPr>
              <a:t>Consultant and Analyst, Expert in collection and analysis of clinical data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it-IT" dirty="0" err="1">
                <a:latin typeface="+mn-lt"/>
              </a:rPr>
              <a:t>Dott.ssa</a:t>
            </a:r>
            <a:r>
              <a:rPr lang="en-US" altLang="it-IT" dirty="0">
                <a:latin typeface="+mn-lt"/>
              </a:rPr>
              <a:t> Marianna Franco, </a:t>
            </a:r>
            <a:r>
              <a:rPr lang="en-US" altLang="en-US" dirty="0">
                <a:latin typeface="+mn-lt"/>
              </a:rPr>
              <a:t>Psychotherapist</a:t>
            </a:r>
            <a:r>
              <a:rPr lang="en-US" altLang="it-IT" dirty="0">
                <a:latin typeface="+mn-lt"/>
              </a:rPr>
              <a:t> of the University Hospital "Paolo </a:t>
            </a:r>
            <a:r>
              <a:rPr lang="en-US" altLang="it-IT" dirty="0" err="1">
                <a:latin typeface="+mn-lt"/>
              </a:rPr>
              <a:t>Giaccone</a:t>
            </a:r>
            <a:r>
              <a:rPr lang="en-US" altLang="it-IT" dirty="0">
                <a:latin typeface="+mn-lt"/>
              </a:rPr>
              <a:t>" of Palermo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it-IT" dirty="0" err="1">
                <a:latin typeface="+mn-lt"/>
              </a:rPr>
              <a:t>Dott.ssa</a:t>
            </a:r>
            <a:r>
              <a:rPr lang="en-US" altLang="it-IT" dirty="0">
                <a:latin typeface="+mn-lt"/>
              </a:rPr>
              <a:t> Elisa </a:t>
            </a:r>
            <a:r>
              <a:rPr lang="en-US" altLang="it-IT" dirty="0" err="1">
                <a:latin typeface="+mn-lt"/>
              </a:rPr>
              <a:t>Tocco</a:t>
            </a:r>
            <a:r>
              <a:rPr lang="en-US" altLang="it-IT" dirty="0">
                <a:latin typeface="+mn-lt"/>
              </a:rPr>
              <a:t>, Oto Laryngologist of the University Hospital "Paolo </a:t>
            </a:r>
            <a:r>
              <a:rPr lang="en-US" altLang="it-IT" dirty="0" err="1">
                <a:latin typeface="+mn-lt"/>
              </a:rPr>
              <a:t>Giaccone</a:t>
            </a:r>
            <a:r>
              <a:rPr lang="en-US" altLang="it-IT" dirty="0">
                <a:latin typeface="+mn-lt"/>
              </a:rPr>
              <a:t>" of Palermo.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2000" dirty="0" err="1"/>
              <a:t>Zengar</a:t>
            </a:r>
            <a:r>
              <a:rPr lang="en-US" altLang="it-IT" sz="2000" dirty="0"/>
              <a:t> Institute has supported our research with loaner equipment.</a:t>
            </a:r>
            <a:endParaRPr lang="it-IT" altLang="it-IT" sz="2000" dirty="0"/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3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641F98-D305-4639-8BB6-2C76281B078E}"/>
              </a:ext>
            </a:extLst>
          </p:cNvPr>
          <p:cNvSpPr txBox="1"/>
          <p:nvPr/>
        </p:nvSpPr>
        <p:spPr>
          <a:xfrm>
            <a:off x="3441907" y="615113"/>
            <a:ext cx="9546673" cy="581211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/>
              <a:t>Study and Investigators</a:t>
            </a:r>
          </a:p>
        </p:txBody>
      </p:sp>
    </p:spTree>
    <p:extLst>
      <p:ext uri="{BB962C8B-B14F-4D97-AF65-F5344CB8AC3E}">
        <p14:creationId xmlns:p14="http://schemas.microsoft.com/office/powerpoint/2010/main" val="295371979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B5F3E612-AC78-4406-BCCC-D8C8153EFA6B}"/>
              </a:ext>
            </a:extLst>
          </p:cNvPr>
          <p:cNvSpPr txBox="1"/>
          <p:nvPr/>
        </p:nvSpPr>
        <p:spPr>
          <a:xfrm>
            <a:off x="2166194" y="2418764"/>
            <a:ext cx="697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Perception of a Sound </a:t>
            </a:r>
          </a:p>
          <a:p>
            <a:pPr algn="ctr"/>
            <a:r>
              <a:rPr lang="en-US" sz="3600" i="1" dirty="0"/>
              <a:t>in the Absence of Acoustic Stimulation</a:t>
            </a:r>
            <a:endParaRPr lang="en-CA" sz="3600" i="1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5F3E612-AC78-4406-BCCC-D8C8153EFA6B}"/>
              </a:ext>
            </a:extLst>
          </p:cNvPr>
          <p:cNvSpPr txBox="1"/>
          <p:nvPr/>
        </p:nvSpPr>
        <p:spPr>
          <a:xfrm>
            <a:off x="3966138" y="631070"/>
            <a:ext cx="614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What is Tinnitus?</a:t>
            </a:r>
          </a:p>
        </p:txBody>
      </p:sp>
    </p:spTree>
    <p:extLst>
      <p:ext uri="{BB962C8B-B14F-4D97-AF65-F5344CB8AC3E}">
        <p14:creationId xmlns:p14="http://schemas.microsoft.com/office/powerpoint/2010/main" val="308781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CD8797-6B3B-4004-A0E2-522CE2F91A08}"/>
              </a:ext>
            </a:extLst>
          </p:cNvPr>
          <p:cNvSpPr/>
          <p:nvPr/>
        </p:nvSpPr>
        <p:spPr>
          <a:xfrm>
            <a:off x="1395229" y="1580835"/>
            <a:ext cx="9127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Recent clinical and laboratory evidence points to initial deafferentation of auditory input (from damage to the cochlear) and  </a:t>
            </a:r>
            <a:r>
              <a:rPr lang="en-CA" b="1" i="1" dirty="0"/>
              <a:t>subsequent disordered neural plasticity </a:t>
            </a:r>
            <a:r>
              <a:rPr lang="en-CA" dirty="0"/>
              <a:t>underlying the genesis of tinnitus. 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EEGs show “</a:t>
            </a:r>
            <a:r>
              <a:rPr lang="en-CA" b="1" i="1" dirty="0"/>
              <a:t>the formation of self-perpetuating feedback loops among several different nerve-cell classes in the auditory cortical region, AND  now there is evidence indicating that the brain location generating tinnitus occurs at sites DIFFERENT FROM the initial (auditory) pathology.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1" dirty="0"/>
              <a:t>Tinnitus can be triggered by other sensory inputs (somatosensory, </a:t>
            </a:r>
            <a:r>
              <a:rPr lang="en-CA" b="1" i="1" dirty="0" err="1"/>
              <a:t>somatomotor</a:t>
            </a:r>
            <a:r>
              <a:rPr lang="en-CA" b="1" i="1" dirty="0"/>
              <a:t>, visual-motor). This spontaneous and constant cortical (gamma-band) hyperactivity generates a “phantom” sound which is profoundly debilitating”. 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Neuromodulatory</a:t>
            </a:r>
            <a:r>
              <a:rPr lang="en-CA" dirty="0"/>
              <a:t> strategies such as </a:t>
            </a:r>
            <a:r>
              <a:rPr lang="en-CA" dirty="0" err="1"/>
              <a:t>rTMS</a:t>
            </a:r>
            <a:r>
              <a:rPr lang="en-CA" dirty="0"/>
              <a:t> and chronic electrical stimulation have been shown to</a:t>
            </a:r>
          </a:p>
          <a:p>
            <a:r>
              <a:rPr lang="en-CA" dirty="0"/>
              <a:t>alter these processes with beneficial results.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ACEE65-7787-4D12-AA52-BEBA9E7E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29" y="1343307"/>
            <a:ext cx="9380952" cy="4180952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5F3E612-AC78-4406-BCCC-D8C8153EFA6B}"/>
              </a:ext>
            </a:extLst>
          </p:cNvPr>
          <p:cNvSpPr txBox="1"/>
          <p:nvPr/>
        </p:nvSpPr>
        <p:spPr>
          <a:xfrm>
            <a:off x="3966138" y="631070"/>
            <a:ext cx="614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What is Tinnitus?</a:t>
            </a:r>
          </a:p>
        </p:txBody>
      </p:sp>
    </p:spTree>
    <p:extLst>
      <p:ext uri="{BB962C8B-B14F-4D97-AF65-F5344CB8AC3E}">
        <p14:creationId xmlns:p14="http://schemas.microsoft.com/office/powerpoint/2010/main" val="970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D0E93-423D-4590-AA94-72459BEB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10" y="1001881"/>
            <a:ext cx="8355330" cy="45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8D5BEB-6E0D-443F-B487-A8B15DBC7B6D}"/>
              </a:ext>
            </a:extLst>
          </p:cNvPr>
          <p:cNvSpPr/>
          <p:nvPr/>
        </p:nvSpPr>
        <p:spPr>
          <a:xfrm>
            <a:off x="1520190" y="2690336"/>
            <a:ext cx="9464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/>
              <a:t>Our thesis is that 20 </a:t>
            </a:r>
            <a:r>
              <a:rPr lang="en-US" altLang="it-IT" sz="2000" b="1" dirty="0" err="1"/>
              <a:t>NeurOptimal</a:t>
            </a:r>
            <a:r>
              <a:rPr lang="en-US" altLang="it-IT" sz="2000" b="1" dirty="0"/>
              <a:t> sessions given over a period of 10 weeks will result in a decrease of clinician-determined audiological tinnitus symptoms and an improvement in the emotional state and tolerance of this disorder.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D947D-5D04-42FC-9474-4409B681A2B7}"/>
              </a:ext>
            </a:extLst>
          </p:cNvPr>
          <p:cNvSpPr/>
          <p:nvPr/>
        </p:nvSpPr>
        <p:spPr>
          <a:xfrm>
            <a:off x="4502266" y="1105585"/>
            <a:ext cx="2533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3600" dirty="0">
                <a:solidFill>
                  <a:prstClr val="black"/>
                </a:solidFill>
              </a:rPr>
              <a:t>Our Thesis: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E635B-30C4-40B1-80AB-9D0F498E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1914357"/>
            <a:ext cx="9464040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5">
            <a:extLst>
              <a:ext uri="{FF2B5EF4-FFF2-40B4-BE49-F238E27FC236}">
                <a16:creationId xmlns:a16="http://schemas.microsoft.com/office/drawing/2014/main" id="{B32CCCD6-178D-4BEF-95FF-EB6C94A0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448" y="1271265"/>
            <a:ext cx="9580228" cy="49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We are offering </a:t>
            </a:r>
            <a:r>
              <a:rPr lang="en-US" altLang="it-IT" sz="2000" b="1" dirty="0" err="1">
                <a:latin typeface="+mn-lt"/>
              </a:rPr>
              <a:t>NeurOptimal</a:t>
            </a:r>
            <a:r>
              <a:rPr lang="en-US" altLang="it-IT" sz="2000" b="1" dirty="0">
                <a:latin typeface="+mn-lt"/>
              </a:rPr>
              <a:t> training to up to 60 recruited patients with a run-in using “sham” training to establish the control value or baseline.</a:t>
            </a:r>
            <a:r>
              <a:rPr lang="it-IT" altLang="it-IT" sz="2000" b="1" dirty="0">
                <a:latin typeface="+mn-lt"/>
              </a:rPr>
              <a:t>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000" b="1" dirty="0">
              <a:latin typeface="+mn-lt"/>
            </a:endParaRP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The “sham” training should last for 5 weeks (10 sessions) and the standard training should last for 10 weeks (20 sessions).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it-IT" sz="2000" b="1" dirty="0">
              <a:latin typeface="+mn-lt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2000" b="1" dirty="0">
                <a:latin typeface="+mn-lt"/>
              </a:rPr>
              <a:t>We are collecting baseline data: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/>
              <a:t>D</a:t>
            </a:r>
            <a:r>
              <a:rPr lang="en-US" altLang="it-IT" sz="2000" b="1" dirty="0" err="1"/>
              <a:t>epression</a:t>
            </a:r>
            <a:r>
              <a:rPr lang="en-US" altLang="it-IT" sz="2000" b="1" dirty="0"/>
              <a:t>, anxiety and stress (DASS21 Questionnaire)</a:t>
            </a:r>
            <a:endParaRPr lang="it-IT" altLang="it-IT" sz="2000" b="1" dirty="0"/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Audiometric measurements of </a:t>
            </a:r>
            <a:r>
              <a:rPr lang="en-US" altLang="it-IT" sz="2000" b="1" dirty="0" err="1">
                <a:latin typeface="+mn-lt"/>
              </a:rPr>
              <a:t>acuphenometry</a:t>
            </a:r>
            <a:r>
              <a:rPr lang="en-US" altLang="it-IT" sz="2000" b="1" dirty="0">
                <a:latin typeface="+mn-lt"/>
              </a:rPr>
              <a:t> (Residual Inhibition)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Tendency to pathological preoccupation</a:t>
            </a:r>
            <a:r>
              <a:rPr lang="it-IT" altLang="it-IT" sz="2000" b="1" dirty="0">
                <a:latin typeface="+mn-lt"/>
              </a:rPr>
              <a:t> (</a:t>
            </a:r>
            <a:r>
              <a:rPr lang="en-US" altLang="it-IT" sz="2000" b="1" dirty="0">
                <a:latin typeface="+mn-lt"/>
              </a:rPr>
              <a:t>PSWQ </a:t>
            </a:r>
            <a:r>
              <a:rPr lang="en-US" altLang="it-IT" sz="2000" b="1" dirty="0"/>
              <a:t>Questionnaire</a:t>
            </a:r>
            <a:r>
              <a:rPr lang="it-IT" altLang="it-IT" sz="2000" b="1" dirty="0">
                <a:latin typeface="+mn-lt"/>
              </a:rPr>
              <a:t>)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>
                <a:latin typeface="+mn-lt"/>
              </a:rPr>
              <a:t>Sleep quality (PSQI </a:t>
            </a:r>
            <a:r>
              <a:rPr lang="en-US" altLang="it-IT" sz="2000" b="1" dirty="0"/>
              <a:t>Questionnaire</a:t>
            </a:r>
            <a:r>
              <a:rPr lang="en-US" altLang="it-IT" sz="2000" b="1" dirty="0">
                <a:latin typeface="+mn-lt"/>
              </a:rPr>
              <a:t>)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t-IT" sz="2000" b="1" dirty="0"/>
              <a:t>Handicap level provoked by tinnitus (THI Questionnaire).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2000" b="1" dirty="0">
              <a:latin typeface="+mn-lt"/>
            </a:endParaRP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000" b="1" dirty="0">
              <a:latin typeface="+mn-lt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2000" b="1" dirty="0">
                <a:latin typeface="+mn-lt"/>
              </a:rPr>
              <a:t>Results are to be compared before and after training to see if there is an effect. </a:t>
            </a:r>
            <a:endParaRPr lang="it-IT" altLang="it-IT" sz="2000" b="1" dirty="0">
              <a:latin typeface="+mn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17B4FB-FD3C-4554-B68D-2836E868F7FA}"/>
              </a:ext>
            </a:extLst>
          </p:cNvPr>
          <p:cNvSpPr txBox="1"/>
          <p:nvPr/>
        </p:nvSpPr>
        <p:spPr>
          <a:xfrm>
            <a:off x="3880457" y="690054"/>
            <a:ext cx="5616590" cy="581211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/>
              <a:t>Research Protocol</a:t>
            </a:r>
          </a:p>
        </p:txBody>
      </p:sp>
    </p:spTree>
    <p:extLst>
      <p:ext uri="{BB962C8B-B14F-4D97-AF65-F5344CB8AC3E}">
        <p14:creationId xmlns:p14="http://schemas.microsoft.com/office/powerpoint/2010/main" val="357182612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AA498A-1FBF-458C-BD6A-EA2E79E92CA6}"/>
              </a:ext>
            </a:extLst>
          </p:cNvPr>
          <p:cNvSpPr txBox="1"/>
          <p:nvPr/>
        </p:nvSpPr>
        <p:spPr>
          <a:xfrm>
            <a:off x="3169615" y="786337"/>
            <a:ext cx="6902644" cy="581211"/>
          </a:xfrm>
          <a:prstGeom prst="rect">
            <a:avLst/>
          </a:prstGeom>
          <a:noFill/>
          <a:ln>
            <a:noFill/>
          </a:ln>
        </p:spPr>
        <p:txBody>
          <a:bodyPr wrap="square" lIns="61241" tIns="30620" rIns="61241" bIns="30620" compatLnSpc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 err="1"/>
              <a:t>Our</a:t>
            </a:r>
            <a:r>
              <a:rPr lang="de-DE" sz="3600" dirty="0"/>
              <a:t> Sample: Sex and Age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D5331D-FC6A-4D59-ABF3-06CD5AFFB235}"/>
              </a:ext>
            </a:extLst>
          </p:cNvPr>
          <p:cNvSpPr txBox="1"/>
          <p:nvPr/>
        </p:nvSpPr>
        <p:spPr>
          <a:xfrm>
            <a:off x="2757731" y="1588488"/>
            <a:ext cx="6902644" cy="1456835"/>
          </a:xfrm>
          <a:prstGeom prst="rect">
            <a:avLst/>
          </a:prstGeom>
          <a:noFill/>
          <a:ln>
            <a:noFill/>
          </a:ln>
        </p:spPr>
        <p:txBody>
          <a:bodyPr lIns="61241" tIns="30620" rIns="61241" bIns="30620" compatLnSpc="0">
            <a:spAutoFit/>
          </a:bodyPr>
          <a:lstStyle/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dirty="0"/>
              <a:t>We have recruited a sample of 38 patients up to 15th April 2018, in the two sites (Milan + Palermo).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b="1" dirty="0"/>
              <a:t>About 60% are males  </a:t>
            </a:r>
          </a:p>
          <a:p>
            <a:pPr marL="285750" indent="-285750" defTabSz="82954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b="1" dirty="0"/>
              <a:t>66% are between 45 and 64 years.</a:t>
            </a: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633" dirty="0">
              <a:solidFill>
                <a:prstClr val="black"/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</p:txBody>
      </p:sp>
      <p:pic>
        <p:nvPicPr>
          <p:cNvPr id="23556" name="Immagine 2">
            <a:extLst>
              <a:ext uri="{FF2B5EF4-FFF2-40B4-BE49-F238E27FC236}">
                <a16:creationId xmlns:a16="http://schemas.microsoft.com/office/drawing/2014/main" id="{F56505FD-40EF-44E6-B48C-FBC540DCC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64" y="3266263"/>
            <a:ext cx="4091470" cy="22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magine 5">
            <a:extLst>
              <a:ext uri="{FF2B5EF4-FFF2-40B4-BE49-F238E27FC236}">
                <a16:creationId xmlns:a16="http://schemas.microsoft.com/office/drawing/2014/main" id="{E092DF32-9916-454C-85D6-D3110476D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47" y="3266263"/>
            <a:ext cx="3734312" cy="224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3462"/>
      </p:ext>
    </p:extLst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1390</Words>
  <Application>Microsoft Macintosh PowerPoint</Application>
  <PresentationFormat>Widescreen</PresentationFormat>
  <Paragraphs>303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Abadi</vt:lpstr>
      <vt:lpstr>Andale Sans UI</vt:lpstr>
      <vt:lpstr>Arial</vt:lpstr>
      <vt:lpstr>Calibri</vt:lpstr>
      <vt:lpstr>Calibri Light</vt:lpstr>
      <vt:lpstr>Garamond</vt:lpstr>
      <vt:lpstr>Tahoma</vt:lpstr>
      <vt:lpstr>Thorndale</vt:lpstr>
      <vt:lpstr>Times New Roman</vt:lpstr>
      <vt:lpstr>Office Theme</vt:lpstr>
      <vt:lpstr>Organico</vt:lpstr>
      <vt:lpstr>Francesco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Gillard</dc:creator>
  <cp:lastModifiedBy>Lydie Lavigne</cp:lastModifiedBy>
  <cp:revision>47</cp:revision>
  <dcterms:created xsi:type="dcterms:W3CDTF">2018-05-04T20:21:13Z</dcterms:created>
  <dcterms:modified xsi:type="dcterms:W3CDTF">2018-05-16T02:46:09Z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-859565171</vt:i4>
  </property>
  <property fmtid="{D5CDD505-2E9C-101B-9397-08002B2CF9AE}" pid="3" name="_NewReviewCycle">
    <vt:lpwstr/>
  </property>
  <property fmtid="{D5CDD505-2E9C-101B-9397-08002B2CF9AE}" pid="4" name="_EmailSubject">
    <vt:lpwstr>Tinnitus Italy for Montreal Conference</vt:lpwstr>
  </property>
  <property fmtid="{D5CDD505-2E9C-101B-9397-08002B2CF9AE}" pid="5" name="_AuthorEmailDisplayName">
    <vt:lpwstr>John Gillard</vt:lpwstr>
  </property>
</Properties>
</file>